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00" r:id="rId3"/>
    <p:sldId id="257" r:id="rId4"/>
    <p:sldId id="262" r:id="rId5"/>
    <p:sldId id="301" r:id="rId6"/>
    <p:sldId id="264" r:id="rId7"/>
    <p:sldId id="261" r:id="rId8"/>
    <p:sldId id="263" r:id="rId9"/>
    <p:sldId id="265" r:id="rId10"/>
    <p:sldId id="270" r:id="rId11"/>
    <p:sldId id="294" r:id="rId12"/>
    <p:sldId id="302" r:id="rId13"/>
    <p:sldId id="258" r:id="rId14"/>
    <p:sldId id="298" r:id="rId15"/>
    <p:sldId id="266" r:id="rId16"/>
    <p:sldId id="267" r:id="rId17"/>
    <p:sldId id="268" r:id="rId18"/>
    <p:sldId id="293" r:id="rId19"/>
    <p:sldId id="295" r:id="rId20"/>
    <p:sldId id="296" r:id="rId21"/>
    <p:sldId id="297" r:id="rId22"/>
    <p:sldId id="26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9" autoAdjust="0"/>
    <p:restoredTop sz="94706" autoAdjust="0"/>
  </p:normalViewPr>
  <p:slideViewPr>
    <p:cSldViewPr>
      <p:cViewPr>
        <p:scale>
          <a:sx n="100" d="100"/>
          <a:sy n="100" d="100"/>
        </p:scale>
        <p:origin x="-840"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D549F-FCD9-4B0E-875B-B5E528B1E749}" type="datetimeFigureOut">
              <a:rPr lang="en-US" smtClean="0"/>
              <a:pPr/>
              <a:t>11/5/2010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DDB692-B99E-46CF-B8CD-48D67F5C10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DDB692-B99E-46CF-B8CD-48D67F5C10F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BB2E9F0-56B2-4533-A72E-6B50CCB468F6}" type="datetimeFigureOut">
              <a:rPr lang="en-US" smtClean="0"/>
              <a:pPr/>
              <a:t>11/5/2010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2FE8496-978B-4AD9-9660-7B612F9F04F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2E9F0-56B2-4533-A72E-6B50CCB468F6}"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E8496-978B-4AD9-9660-7B612F9F04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2E9F0-56B2-4533-A72E-6B50CCB468F6}"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E8496-978B-4AD9-9660-7B612F9F04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2E9F0-56B2-4533-A72E-6B50CCB468F6}"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E8496-978B-4AD9-9660-7B612F9F04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B2E9F0-56B2-4533-A72E-6B50CCB468F6}"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E8496-978B-4AD9-9660-7B612F9F04F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B2E9F0-56B2-4533-A72E-6B50CCB468F6}" type="datetimeFigureOut">
              <a:rPr lang="en-US" smtClean="0"/>
              <a:pPr/>
              <a:t>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E8496-978B-4AD9-9660-7B612F9F04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B2E9F0-56B2-4533-A72E-6B50CCB468F6}" type="datetimeFigureOut">
              <a:rPr lang="en-US" smtClean="0"/>
              <a:pPr/>
              <a:t>11/5/2010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FE8496-978B-4AD9-9660-7B612F9F04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B2E9F0-56B2-4533-A72E-6B50CCB468F6}" type="datetimeFigureOut">
              <a:rPr lang="en-US" smtClean="0"/>
              <a:pPr/>
              <a:t>11/5/2010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FE8496-978B-4AD9-9660-7B612F9F04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2E9F0-56B2-4533-A72E-6B50CCB468F6}" type="datetimeFigureOut">
              <a:rPr lang="en-US" smtClean="0"/>
              <a:pPr/>
              <a:t>11/5/2010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FE8496-978B-4AD9-9660-7B612F9F04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B2E9F0-56B2-4533-A72E-6B50CCB468F6}" type="datetimeFigureOut">
              <a:rPr lang="en-US" smtClean="0"/>
              <a:pPr/>
              <a:t>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E8496-978B-4AD9-9660-7B612F9F04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B2E9F0-56B2-4533-A72E-6B50CCB468F6}" type="datetimeFigureOut">
              <a:rPr lang="en-US" smtClean="0"/>
              <a:pPr/>
              <a:t>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2FE8496-978B-4AD9-9660-7B612F9F04F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B2E9F0-56B2-4533-A72E-6B50CCB468F6}" type="datetimeFigureOut">
              <a:rPr lang="en-US" smtClean="0"/>
              <a:pPr/>
              <a:t>11/5/2010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FE8496-978B-4AD9-9660-7B612F9F04F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Elbirt </a:t>
            </a:r>
            <a:r>
              <a:rPr lang="en-US" dirty="0"/>
              <a:t>Technologies Software </a:t>
            </a:r>
            <a:r>
              <a:rPr lang="en-US" dirty="0" smtClean="0"/>
              <a:t>Suite</a:t>
            </a:r>
            <a:endParaRPr lang="en-US" dirty="0"/>
          </a:p>
        </p:txBody>
      </p:sp>
      <p:sp>
        <p:nvSpPr>
          <p:cNvPr id="3" name="Subtitle 2"/>
          <p:cNvSpPr>
            <a:spLocks noGrp="1"/>
          </p:cNvSpPr>
          <p:nvPr>
            <p:ph type="subTitle" idx="1"/>
          </p:nvPr>
        </p:nvSpPr>
        <p:spPr>
          <a:xfrm>
            <a:off x="533400" y="3228536"/>
            <a:ext cx="7854696" cy="3324664"/>
          </a:xfrm>
        </p:spPr>
        <p:txBody>
          <a:bodyPr>
            <a:normAutofit/>
          </a:bodyPr>
          <a:lstStyle/>
          <a:p>
            <a:r>
              <a:rPr lang="en-US" dirty="0" smtClean="0"/>
              <a:t>The Next Generation in Data Visualization and Analysis using Network Analysis Methodology</a:t>
            </a:r>
          </a:p>
          <a:p>
            <a:endParaRPr lang="en-US" dirty="0" smtClean="0"/>
          </a:p>
          <a:p>
            <a:r>
              <a:rPr lang="en-US" dirty="0" smtClean="0">
                <a:solidFill>
                  <a:schemeClr val="bg1"/>
                </a:solidFill>
              </a:rPr>
              <a:t>Benjamin Elbirt</a:t>
            </a:r>
          </a:p>
          <a:p>
            <a:r>
              <a:rPr lang="en-US" dirty="0" smtClean="0">
                <a:solidFill>
                  <a:schemeClr val="bg1"/>
                </a:solidFill>
              </a:rPr>
              <a:t>http://www.elbirttechnologies.com</a:t>
            </a:r>
          </a:p>
          <a:p>
            <a:endParaRPr lang="en-US" dirty="0" smtClean="0">
              <a:solidFill>
                <a:schemeClr val="bg1"/>
              </a:solidFill>
            </a:endParaRPr>
          </a:p>
          <a:p>
            <a:r>
              <a:rPr lang="en-US" dirty="0" smtClean="0">
                <a:solidFill>
                  <a:schemeClr val="bg1"/>
                </a:solidFill>
              </a:rPr>
              <a:t>November 5, 2010</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shot.jpg"/>
          <p:cNvPicPr>
            <a:picLocks noGrp="1" noChangeAspect="1"/>
          </p:cNvPicPr>
          <p:nvPr isPhoto="1"/>
        </p:nvPicPr>
        <p:blipFill>
          <a:blip r:embed="rId2" cstate="print">
            <a:lum/>
          </a:blip>
          <a:stretch>
            <a:fillRect/>
          </a:stretch>
        </p:blipFill>
        <p:spPr>
          <a:xfrm>
            <a:off x="1828800" y="914400"/>
            <a:ext cx="5600700" cy="5314950"/>
          </a:xfrm>
          <a:prstGeom prst="rect">
            <a:avLst/>
          </a:prstGeom>
          <a:noFill/>
          <a:ln>
            <a:noFill/>
          </a:ln>
        </p:spPr>
      </p:pic>
      <p:pic>
        <p:nvPicPr>
          <p:cNvPr id="3" name="Picture 2" descr="snapshot_1.jpg"/>
          <p:cNvPicPr>
            <a:picLocks noGrp="1" noChangeAspect="1"/>
          </p:cNvPicPr>
          <p:nvPr isPhoto="1"/>
        </p:nvPicPr>
        <p:blipFill>
          <a:blip r:embed="rId3" cstate="print">
            <a:lum/>
          </a:blip>
          <a:stretch>
            <a:fillRect/>
          </a:stretch>
        </p:blipFill>
        <p:spPr>
          <a:xfrm>
            <a:off x="1828800" y="914400"/>
            <a:ext cx="5600700" cy="5314950"/>
          </a:xfrm>
          <a:prstGeom prst="rect">
            <a:avLst/>
          </a:prstGeom>
          <a:noFill/>
          <a:ln>
            <a:noFill/>
          </a:ln>
        </p:spPr>
      </p:pic>
      <p:pic>
        <p:nvPicPr>
          <p:cNvPr id="4" name="Picture 3" descr="snapshot_2.jpg"/>
          <p:cNvPicPr>
            <a:picLocks noGrp="1" noChangeAspect="1"/>
          </p:cNvPicPr>
          <p:nvPr isPhoto="1"/>
        </p:nvPicPr>
        <p:blipFill>
          <a:blip r:embed="rId4" cstate="print">
            <a:lum/>
          </a:blip>
          <a:stretch>
            <a:fillRect/>
          </a:stretch>
        </p:blipFill>
        <p:spPr>
          <a:xfrm>
            <a:off x="1828800" y="914400"/>
            <a:ext cx="5600700" cy="5314950"/>
          </a:xfrm>
          <a:prstGeom prst="rect">
            <a:avLst/>
          </a:prstGeom>
          <a:noFill/>
          <a:ln>
            <a:noFill/>
          </a:ln>
        </p:spPr>
      </p:pic>
      <p:pic>
        <p:nvPicPr>
          <p:cNvPr id="5" name="Picture 4" descr="snapshot_3.jpg"/>
          <p:cNvPicPr>
            <a:picLocks noGrp="1" noChangeAspect="1"/>
          </p:cNvPicPr>
          <p:nvPr isPhoto="1"/>
        </p:nvPicPr>
        <p:blipFill>
          <a:blip r:embed="rId5" cstate="print">
            <a:lum/>
          </a:blip>
          <a:stretch>
            <a:fillRect/>
          </a:stretch>
        </p:blipFill>
        <p:spPr>
          <a:xfrm>
            <a:off x="1828800" y="914400"/>
            <a:ext cx="5600700" cy="5314950"/>
          </a:xfrm>
          <a:prstGeom prst="rect">
            <a:avLst/>
          </a:prstGeom>
          <a:noFill/>
          <a:ln>
            <a:noFill/>
          </a:ln>
        </p:spPr>
      </p:pic>
      <p:pic>
        <p:nvPicPr>
          <p:cNvPr id="6" name="Picture 5" descr="snapshot_4.jpg"/>
          <p:cNvPicPr>
            <a:picLocks noGrp="1" noChangeAspect="1"/>
          </p:cNvPicPr>
          <p:nvPr isPhoto="1"/>
        </p:nvPicPr>
        <p:blipFill>
          <a:blip r:embed="rId6" cstate="print">
            <a:lum/>
          </a:blip>
          <a:stretch>
            <a:fillRect/>
          </a:stretch>
        </p:blipFill>
        <p:spPr>
          <a:xfrm>
            <a:off x="1828800" y="914400"/>
            <a:ext cx="5600700" cy="5314950"/>
          </a:xfrm>
          <a:prstGeom prst="rect">
            <a:avLst/>
          </a:prstGeom>
          <a:noFill/>
          <a:ln>
            <a:noFill/>
          </a:ln>
        </p:spPr>
      </p:pic>
      <p:pic>
        <p:nvPicPr>
          <p:cNvPr id="7" name="Picture 6" descr="snapshot_5.jpg"/>
          <p:cNvPicPr>
            <a:picLocks noGrp="1" noChangeAspect="1"/>
          </p:cNvPicPr>
          <p:nvPr isPhoto="1"/>
        </p:nvPicPr>
        <p:blipFill>
          <a:blip r:embed="rId7" cstate="print">
            <a:lum/>
          </a:blip>
          <a:stretch>
            <a:fillRect/>
          </a:stretch>
        </p:blipFill>
        <p:spPr>
          <a:xfrm>
            <a:off x="1828800" y="914400"/>
            <a:ext cx="5600700" cy="5314950"/>
          </a:xfrm>
          <a:prstGeom prst="rect">
            <a:avLst/>
          </a:prstGeom>
          <a:noFill/>
          <a:ln>
            <a:noFill/>
          </a:ln>
        </p:spPr>
      </p:pic>
      <p:pic>
        <p:nvPicPr>
          <p:cNvPr id="8" name="Picture 7" descr="snapshot_6.jpg"/>
          <p:cNvPicPr>
            <a:picLocks noGrp="1" noChangeAspect="1"/>
          </p:cNvPicPr>
          <p:nvPr isPhoto="1"/>
        </p:nvPicPr>
        <p:blipFill>
          <a:blip r:embed="rId8" cstate="print">
            <a:lum/>
          </a:blip>
          <a:stretch>
            <a:fillRect/>
          </a:stretch>
        </p:blipFill>
        <p:spPr>
          <a:xfrm>
            <a:off x="1828800" y="914400"/>
            <a:ext cx="5600700" cy="5314950"/>
          </a:xfrm>
          <a:prstGeom prst="rect">
            <a:avLst/>
          </a:prstGeom>
          <a:noFill/>
          <a:ln>
            <a:noFill/>
          </a:ln>
        </p:spPr>
      </p:pic>
      <p:pic>
        <p:nvPicPr>
          <p:cNvPr id="9" name="Picture 8" descr="snapshot_7.jpg"/>
          <p:cNvPicPr>
            <a:picLocks noGrp="1" noChangeAspect="1"/>
          </p:cNvPicPr>
          <p:nvPr isPhoto="1"/>
        </p:nvPicPr>
        <p:blipFill>
          <a:blip r:embed="rId9" cstate="print">
            <a:lum/>
          </a:blip>
          <a:stretch>
            <a:fillRect/>
          </a:stretch>
        </p:blipFill>
        <p:spPr>
          <a:xfrm>
            <a:off x="1828800" y="914400"/>
            <a:ext cx="5600700" cy="5314950"/>
          </a:xfrm>
          <a:prstGeom prst="rect">
            <a:avLst/>
          </a:prstGeom>
          <a:noFill/>
          <a:ln>
            <a:noFill/>
          </a:ln>
        </p:spPr>
      </p:pic>
      <p:pic>
        <p:nvPicPr>
          <p:cNvPr id="10" name="Picture 9" descr="snapshot_8.jpg"/>
          <p:cNvPicPr>
            <a:picLocks noGrp="1" noChangeAspect="1"/>
          </p:cNvPicPr>
          <p:nvPr isPhoto="1"/>
        </p:nvPicPr>
        <p:blipFill>
          <a:blip r:embed="rId10" cstate="print">
            <a:lum/>
          </a:blip>
          <a:stretch>
            <a:fillRect/>
          </a:stretch>
        </p:blipFill>
        <p:spPr>
          <a:xfrm>
            <a:off x="1828800" y="914400"/>
            <a:ext cx="5600700" cy="5314950"/>
          </a:xfrm>
          <a:prstGeom prst="rect">
            <a:avLst/>
          </a:prstGeom>
          <a:noFill/>
          <a:ln>
            <a:noFill/>
          </a:ln>
        </p:spPr>
      </p:pic>
      <p:pic>
        <p:nvPicPr>
          <p:cNvPr id="11" name="Picture 10" descr="snapshot_9.jpg"/>
          <p:cNvPicPr>
            <a:picLocks noGrp="1" noChangeAspect="1"/>
          </p:cNvPicPr>
          <p:nvPr isPhoto="1"/>
        </p:nvPicPr>
        <p:blipFill>
          <a:blip r:embed="rId11" cstate="print">
            <a:lum/>
          </a:blip>
          <a:stretch>
            <a:fillRect/>
          </a:stretch>
        </p:blipFill>
        <p:spPr>
          <a:xfrm>
            <a:off x="1828800" y="914400"/>
            <a:ext cx="5600700" cy="5314950"/>
          </a:xfrm>
          <a:prstGeom prst="rect">
            <a:avLst/>
          </a:prstGeom>
          <a:noFill/>
          <a:ln>
            <a:noFill/>
          </a:ln>
        </p:spPr>
      </p:pic>
      <p:pic>
        <p:nvPicPr>
          <p:cNvPr id="12" name="Picture 11" descr="snapshot_10.jpg"/>
          <p:cNvPicPr>
            <a:picLocks noGrp="1" noChangeAspect="1"/>
          </p:cNvPicPr>
          <p:nvPr isPhoto="1"/>
        </p:nvPicPr>
        <p:blipFill>
          <a:blip r:embed="rId12" cstate="print">
            <a:lum/>
          </a:blip>
          <a:stretch>
            <a:fillRect/>
          </a:stretch>
        </p:blipFill>
        <p:spPr>
          <a:xfrm>
            <a:off x="1828800" y="914400"/>
            <a:ext cx="5600700" cy="5314950"/>
          </a:xfrm>
          <a:prstGeom prst="rect">
            <a:avLst/>
          </a:prstGeom>
          <a:noFill/>
          <a:ln>
            <a:noFill/>
          </a:ln>
        </p:spPr>
      </p:pic>
      <p:sp>
        <p:nvSpPr>
          <p:cNvPr id="13" name="Title 1"/>
          <p:cNvSpPr txBox="1">
            <a:spLocks/>
          </p:cNvSpPr>
          <p:nvPr/>
        </p:nvSpPr>
        <p:spPr>
          <a:xfrm>
            <a:off x="381000" y="152400"/>
            <a:ext cx="8229600" cy="66751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5000" dirty="0" smtClean="0">
                <a:solidFill>
                  <a:schemeClr val="tx2"/>
                </a:solidFill>
                <a:latin typeface="+mj-lt"/>
                <a:ea typeface="+mj-ea"/>
                <a:cs typeface="+mj-cs"/>
              </a:rPr>
              <a:t>No Rotation</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nodeType="afterEffect">
                                  <p:stCondLst>
                                    <p:cond delay="100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152400"/>
            <a:ext cx="8229600" cy="66751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Rotated</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3" name="Picture 2" descr="snapshot_13.jpg"/>
          <p:cNvPicPr>
            <a:picLocks noChangeAspect="1"/>
          </p:cNvPicPr>
          <p:nvPr/>
        </p:nvPicPr>
        <p:blipFill>
          <a:blip r:embed="rId2" cstate="print"/>
          <a:stretch>
            <a:fillRect/>
          </a:stretch>
        </p:blipFill>
        <p:spPr>
          <a:xfrm>
            <a:off x="1828800" y="990600"/>
            <a:ext cx="5600700" cy="5314950"/>
          </a:xfrm>
          <a:prstGeom prst="rect">
            <a:avLst/>
          </a:prstGeom>
        </p:spPr>
      </p:pic>
      <p:pic>
        <p:nvPicPr>
          <p:cNvPr id="4" name="Picture 3" descr="snapshot_14.jpg"/>
          <p:cNvPicPr>
            <a:picLocks noChangeAspect="1"/>
          </p:cNvPicPr>
          <p:nvPr/>
        </p:nvPicPr>
        <p:blipFill>
          <a:blip r:embed="rId3" cstate="print"/>
          <a:stretch>
            <a:fillRect/>
          </a:stretch>
        </p:blipFill>
        <p:spPr>
          <a:xfrm>
            <a:off x="1828800" y="990600"/>
            <a:ext cx="5600700" cy="5314950"/>
          </a:xfrm>
          <a:prstGeom prst="rect">
            <a:avLst/>
          </a:prstGeom>
        </p:spPr>
      </p:pic>
      <p:pic>
        <p:nvPicPr>
          <p:cNvPr id="5" name="Picture 4" descr="snapshot_15.jpg"/>
          <p:cNvPicPr>
            <a:picLocks noChangeAspect="1"/>
          </p:cNvPicPr>
          <p:nvPr/>
        </p:nvPicPr>
        <p:blipFill>
          <a:blip r:embed="rId4" cstate="print"/>
          <a:stretch>
            <a:fillRect/>
          </a:stretch>
        </p:blipFill>
        <p:spPr>
          <a:xfrm>
            <a:off x="1828800" y="990600"/>
            <a:ext cx="5600700" cy="5314950"/>
          </a:xfrm>
          <a:prstGeom prst="rect">
            <a:avLst/>
          </a:prstGeom>
        </p:spPr>
      </p:pic>
      <p:pic>
        <p:nvPicPr>
          <p:cNvPr id="6" name="Picture 5" descr="snapshot_16.jpg"/>
          <p:cNvPicPr>
            <a:picLocks noChangeAspect="1"/>
          </p:cNvPicPr>
          <p:nvPr/>
        </p:nvPicPr>
        <p:blipFill>
          <a:blip r:embed="rId5" cstate="print"/>
          <a:stretch>
            <a:fillRect/>
          </a:stretch>
        </p:blipFill>
        <p:spPr>
          <a:xfrm>
            <a:off x="1828800" y="990600"/>
            <a:ext cx="5600700" cy="5314950"/>
          </a:xfrm>
          <a:prstGeom prst="rect">
            <a:avLst/>
          </a:prstGeom>
        </p:spPr>
      </p:pic>
      <p:pic>
        <p:nvPicPr>
          <p:cNvPr id="7" name="Picture 6" descr="snapshot_17.jpg"/>
          <p:cNvPicPr>
            <a:picLocks noChangeAspect="1"/>
          </p:cNvPicPr>
          <p:nvPr/>
        </p:nvPicPr>
        <p:blipFill>
          <a:blip r:embed="rId6" cstate="print"/>
          <a:stretch>
            <a:fillRect/>
          </a:stretch>
        </p:blipFill>
        <p:spPr>
          <a:xfrm>
            <a:off x="1828800" y="990600"/>
            <a:ext cx="5600700" cy="5314950"/>
          </a:xfrm>
          <a:prstGeom prst="rect">
            <a:avLst/>
          </a:prstGeom>
        </p:spPr>
      </p:pic>
      <p:pic>
        <p:nvPicPr>
          <p:cNvPr id="8" name="Picture 7" descr="snapshot_18.jpg"/>
          <p:cNvPicPr>
            <a:picLocks noChangeAspect="1"/>
          </p:cNvPicPr>
          <p:nvPr/>
        </p:nvPicPr>
        <p:blipFill>
          <a:blip r:embed="rId7" cstate="print"/>
          <a:stretch>
            <a:fillRect/>
          </a:stretch>
        </p:blipFill>
        <p:spPr>
          <a:xfrm>
            <a:off x="1828800" y="990600"/>
            <a:ext cx="5600700" cy="5314950"/>
          </a:xfrm>
          <a:prstGeom prst="rect">
            <a:avLst/>
          </a:prstGeom>
        </p:spPr>
      </p:pic>
      <p:pic>
        <p:nvPicPr>
          <p:cNvPr id="9" name="Picture 8" descr="snapshot_19.jpg"/>
          <p:cNvPicPr>
            <a:picLocks noChangeAspect="1"/>
          </p:cNvPicPr>
          <p:nvPr/>
        </p:nvPicPr>
        <p:blipFill>
          <a:blip r:embed="rId8" cstate="print"/>
          <a:stretch>
            <a:fillRect/>
          </a:stretch>
        </p:blipFill>
        <p:spPr>
          <a:xfrm>
            <a:off x="1828800" y="990600"/>
            <a:ext cx="5600700" cy="5314950"/>
          </a:xfrm>
          <a:prstGeom prst="rect">
            <a:avLst/>
          </a:prstGeom>
        </p:spPr>
      </p:pic>
      <p:pic>
        <p:nvPicPr>
          <p:cNvPr id="10" name="Picture 9" descr="snapshot_20.jpg"/>
          <p:cNvPicPr>
            <a:picLocks noChangeAspect="1"/>
          </p:cNvPicPr>
          <p:nvPr/>
        </p:nvPicPr>
        <p:blipFill>
          <a:blip r:embed="rId9" cstate="print"/>
          <a:stretch>
            <a:fillRect/>
          </a:stretch>
        </p:blipFill>
        <p:spPr>
          <a:xfrm>
            <a:off x="1828800" y="990600"/>
            <a:ext cx="5600700" cy="5314950"/>
          </a:xfrm>
          <a:prstGeom prst="rect">
            <a:avLst/>
          </a:prstGeom>
        </p:spPr>
      </p:pic>
      <p:pic>
        <p:nvPicPr>
          <p:cNvPr id="11" name="Picture 10" descr="snapshot_21.jpg"/>
          <p:cNvPicPr>
            <a:picLocks noChangeAspect="1"/>
          </p:cNvPicPr>
          <p:nvPr/>
        </p:nvPicPr>
        <p:blipFill>
          <a:blip r:embed="rId10" cstate="print"/>
          <a:stretch>
            <a:fillRect/>
          </a:stretch>
        </p:blipFill>
        <p:spPr>
          <a:xfrm>
            <a:off x="1828800" y="990600"/>
            <a:ext cx="5600700" cy="5314950"/>
          </a:xfrm>
          <a:prstGeom prst="rect">
            <a:avLst/>
          </a:prstGeom>
        </p:spPr>
      </p:pic>
      <p:pic>
        <p:nvPicPr>
          <p:cNvPr id="12" name="Picture 11" descr="snapshot_22.jpg"/>
          <p:cNvPicPr>
            <a:picLocks noChangeAspect="1"/>
          </p:cNvPicPr>
          <p:nvPr/>
        </p:nvPicPr>
        <p:blipFill>
          <a:blip r:embed="rId11" cstate="print"/>
          <a:stretch>
            <a:fillRect/>
          </a:stretch>
        </p:blipFill>
        <p:spPr>
          <a:xfrm>
            <a:off x="1828800" y="990600"/>
            <a:ext cx="5600700" cy="5314950"/>
          </a:xfrm>
          <a:prstGeom prst="rect">
            <a:avLst/>
          </a:prstGeom>
        </p:spPr>
      </p:pic>
      <p:pic>
        <p:nvPicPr>
          <p:cNvPr id="13" name="Picture 12" descr="snapshot_23.jpg"/>
          <p:cNvPicPr>
            <a:picLocks noChangeAspect="1"/>
          </p:cNvPicPr>
          <p:nvPr/>
        </p:nvPicPr>
        <p:blipFill>
          <a:blip r:embed="rId12" cstate="print"/>
          <a:stretch>
            <a:fillRect/>
          </a:stretch>
        </p:blipFill>
        <p:spPr>
          <a:xfrm>
            <a:off x="1828800" y="990600"/>
            <a:ext cx="5600700" cy="5314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nodeType="afterEffect">
                                  <p:stCondLst>
                                    <p:cond delay="10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nodeType="afterEffect">
                                  <p:stCondLst>
                                    <p:cond delay="100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nodeType="afterEffect">
                                  <p:stCondLst>
                                    <p:cond delay="100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nodeType="afterEffect">
                                  <p:stCondLst>
                                    <p:cond delay="100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to Coordinates 4.0</a:t>
            </a:r>
            <a:br>
              <a:rPr lang="en-US" dirty="0" smtClean="0"/>
            </a:br>
            <a:r>
              <a:rPr lang="en-US" sz="2700" b="1" dirty="0" smtClean="0">
                <a:solidFill>
                  <a:schemeClr val="tx1"/>
                </a:solidFill>
              </a:rPr>
              <a:t>Centrality Calculations</a:t>
            </a:r>
            <a:endParaRPr lang="en-US" sz="2700" b="1" dirty="0"/>
          </a:p>
        </p:txBody>
      </p:sp>
      <p:sp>
        <p:nvSpPr>
          <p:cNvPr id="3" name="Content Placeholder 2"/>
          <p:cNvSpPr>
            <a:spLocks noGrp="1"/>
          </p:cNvSpPr>
          <p:nvPr>
            <p:ph idx="1"/>
          </p:nvPr>
        </p:nvSpPr>
        <p:spPr/>
        <p:txBody>
          <a:bodyPr/>
          <a:lstStyle/>
          <a:p>
            <a:r>
              <a:rPr lang="en-US" dirty="0" smtClean="0"/>
              <a:t>JUNG - Java Universal Network/Graph </a:t>
            </a:r>
            <a:r>
              <a:rPr lang="en-US" sz="1800" dirty="0" smtClean="0"/>
              <a:t>(</a:t>
            </a:r>
            <a:r>
              <a:rPr lang="en-US" sz="1800" dirty="0" err="1" smtClean="0"/>
              <a:t>Madadhain</a:t>
            </a:r>
            <a:r>
              <a:rPr lang="en-US" sz="1800" dirty="0" smtClean="0"/>
              <a:t>, 2005)</a:t>
            </a:r>
          </a:p>
          <a:p>
            <a:pPr lvl="1"/>
            <a:r>
              <a:rPr lang="en-US" dirty="0" smtClean="0"/>
              <a:t>Binary/Weighted Sum/Average Distance Centrality</a:t>
            </a:r>
          </a:p>
          <a:p>
            <a:pPr lvl="1"/>
            <a:r>
              <a:rPr lang="en-US" dirty="0" smtClean="0"/>
              <a:t>Binary/Weighted </a:t>
            </a:r>
            <a:r>
              <a:rPr lang="en-US" dirty="0" err="1" smtClean="0"/>
              <a:t>Betweenness</a:t>
            </a:r>
            <a:r>
              <a:rPr lang="en-US" dirty="0" smtClean="0"/>
              <a:t> Centrality</a:t>
            </a:r>
          </a:p>
          <a:p>
            <a:pPr lvl="1"/>
            <a:r>
              <a:rPr lang="en-US" dirty="0" smtClean="0"/>
              <a:t>Binary/Weighted Closeness Centrality</a:t>
            </a:r>
          </a:p>
          <a:p>
            <a:endParaRPr lang="en-US" dirty="0" smtClean="0"/>
          </a:p>
          <a:p>
            <a:r>
              <a:rPr lang="en-US" dirty="0" smtClean="0"/>
              <a:t>Binary/Weighted Sum/Normalized In/Out Degree Centrality</a:t>
            </a:r>
          </a:p>
          <a:p>
            <a:pPr lvl="1"/>
            <a:r>
              <a:rPr lang="en-US" dirty="0" smtClean="0"/>
              <a:t>Normalized considers Reflexivity</a:t>
            </a:r>
          </a:p>
          <a:p>
            <a:pPr lvl="1"/>
            <a:r>
              <a:rPr lang="en-US" dirty="0" smtClean="0"/>
              <a:t>Weighted Sum considers MAX(DC)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to Coordinates 4.0</a:t>
            </a:r>
            <a:br>
              <a:rPr lang="en-US" dirty="0" smtClean="0"/>
            </a:br>
            <a:r>
              <a:rPr lang="en-US" sz="2700" b="1" dirty="0" smtClean="0">
                <a:solidFill>
                  <a:schemeClr val="tx1"/>
                </a:solidFill>
              </a:rPr>
              <a:t>The GUI Interface</a:t>
            </a:r>
            <a:endParaRPr lang="en-US" sz="2700" b="1" dirty="0">
              <a:solidFill>
                <a:schemeClr val="tx1"/>
              </a:solidFill>
            </a:endParaRPr>
          </a:p>
        </p:txBody>
      </p:sp>
      <p:sp>
        <p:nvSpPr>
          <p:cNvPr id="4" name="Content Placeholder 3"/>
          <p:cNvSpPr>
            <a:spLocks noGrp="1"/>
          </p:cNvSpPr>
          <p:nvPr>
            <p:ph sz="half" idx="1"/>
          </p:nvPr>
        </p:nvSpPr>
        <p:spPr/>
        <p:txBody>
          <a:bodyPr>
            <a:normAutofit/>
          </a:bodyPr>
          <a:lstStyle/>
          <a:p>
            <a:r>
              <a:rPr lang="en-US" dirty="0" smtClean="0"/>
              <a:t>Project Menu</a:t>
            </a:r>
          </a:p>
          <a:p>
            <a:pPr lvl="1"/>
            <a:r>
              <a:rPr lang="en-US" sz="1500" dirty="0" smtClean="0"/>
              <a:t>New/Load/Save project configurations.</a:t>
            </a:r>
          </a:p>
          <a:p>
            <a:r>
              <a:rPr lang="en-US" dirty="0" smtClean="0"/>
              <a:t>Input Files Menu</a:t>
            </a:r>
          </a:p>
          <a:p>
            <a:pPr lvl="1"/>
            <a:r>
              <a:rPr lang="en-US" sz="1500" dirty="0" smtClean="0"/>
              <a:t>Add/Remove/Reorder</a:t>
            </a:r>
          </a:p>
          <a:p>
            <a:pPr lvl="1"/>
            <a:r>
              <a:rPr lang="en-US" sz="1500" dirty="0" smtClean="0"/>
              <a:t>Set Delimiter</a:t>
            </a:r>
          </a:p>
          <a:p>
            <a:r>
              <a:rPr lang="en-US" dirty="0" smtClean="0"/>
              <a:t>Configurations Menu</a:t>
            </a:r>
          </a:p>
          <a:p>
            <a:pPr lvl="1"/>
            <a:r>
              <a:rPr lang="en-US" sz="1500" dirty="0" smtClean="0"/>
              <a:t>Rotation Controls</a:t>
            </a:r>
          </a:p>
          <a:p>
            <a:pPr lvl="1"/>
            <a:r>
              <a:rPr lang="en-US" sz="1500" dirty="0" smtClean="0"/>
              <a:t>Output Controls</a:t>
            </a:r>
          </a:p>
          <a:p>
            <a:pPr lvl="1"/>
            <a:r>
              <a:rPr lang="en-US" sz="1500" dirty="0" smtClean="0"/>
              <a:t>Centrality  Calculations</a:t>
            </a:r>
          </a:p>
          <a:p>
            <a:r>
              <a:rPr lang="en-US" dirty="0" smtClean="0"/>
              <a:t>Help / Documentation</a:t>
            </a:r>
          </a:p>
          <a:p>
            <a:pPr lvl="1"/>
            <a:r>
              <a:rPr lang="en-US" sz="1500" dirty="0" smtClean="0"/>
              <a:t>Manual included with software.</a:t>
            </a:r>
            <a:endParaRPr lang="en-US" sz="1500" dirty="0"/>
          </a:p>
        </p:txBody>
      </p:sp>
      <p:pic>
        <p:nvPicPr>
          <p:cNvPr id="9" name="Content Placeholder 8" descr="m2c_main.jpg"/>
          <p:cNvPicPr>
            <a:picLocks noGrp="1" noChangeAspect="1"/>
          </p:cNvPicPr>
          <p:nvPr>
            <p:ph sz="half" idx="2"/>
          </p:nvPr>
        </p:nvPicPr>
        <p:blipFill>
          <a:blip r:embed="rId2" cstate="print"/>
          <a:stretch>
            <a:fillRect/>
          </a:stretch>
        </p:blipFill>
        <p:spPr>
          <a:xfrm>
            <a:off x="4724400" y="1905000"/>
            <a:ext cx="3810000" cy="28575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to Coordinates 4.0</a:t>
            </a:r>
            <a:br>
              <a:rPr lang="en-US" dirty="0" smtClean="0"/>
            </a:br>
            <a:r>
              <a:rPr lang="en-US" sz="2400" b="1" dirty="0" smtClean="0">
                <a:solidFill>
                  <a:schemeClr val="tx1"/>
                </a:solidFill>
              </a:rPr>
              <a:t>The Input File</a:t>
            </a:r>
            <a:endParaRPr lang="en-US" b="1" dirty="0">
              <a:solidFill>
                <a:schemeClr val="tx1"/>
              </a:solidFill>
            </a:endParaRPr>
          </a:p>
        </p:txBody>
      </p:sp>
      <p:sp>
        <p:nvSpPr>
          <p:cNvPr id="4" name="Content Placeholder 3"/>
          <p:cNvSpPr>
            <a:spLocks noGrp="1"/>
          </p:cNvSpPr>
          <p:nvPr>
            <p:ph sz="half" idx="1"/>
          </p:nvPr>
        </p:nvSpPr>
        <p:spPr/>
        <p:txBody>
          <a:bodyPr>
            <a:normAutofit fontScale="92500" lnSpcReduction="10000"/>
          </a:bodyPr>
          <a:lstStyle/>
          <a:p>
            <a:r>
              <a:rPr lang="en-US" dirty="0" smtClean="0"/>
              <a:t>Delimited, XLS, XLSX</a:t>
            </a:r>
          </a:p>
          <a:p>
            <a:pPr lvl="1"/>
            <a:r>
              <a:rPr lang="en-US" sz="1500" dirty="0" smtClean="0"/>
              <a:t>Tab or Comma delimited</a:t>
            </a:r>
          </a:p>
          <a:p>
            <a:pPr lvl="1"/>
            <a:r>
              <a:rPr lang="en-US" sz="1500" dirty="0" smtClean="0"/>
              <a:t>Microsoft Excel and Excel XML files</a:t>
            </a:r>
          </a:p>
          <a:p>
            <a:r>
              <a:rPr lang="en-US" dirty="0" smtClean="0"/>
              <a:t>Relation Pairs</a:t>
            </a:r>
          </a:p>
          <a:p>
            <a:pPr lvl="1"/>
            <a:r>
              <a:rPr lang="en-US" sz="1600" dirty="0" smtClean="0"/>
              <a:t>Empty strengths = 1.0 (Binary)</a:t>
            </a:r>
          </a:p>
          <a:p>
            <a:pPr lvl="1"/>
            <a:r>
              <a:rPr lang="en-US" sz="1600" dirty="0" smtClean="0"/>
              <a:t>Smallest Data File</a:t>
            </a:r>
          </a:p>
          <a:p>
            <a:r>
              <a:rPr lang="en-US" dirty="0" smtClean="0"/>
              <a:t>Relation Matrix</a:t>
            </a:r>
          </a:p>
          <a:p>
            <a:pPr lvl="1"/>
            <a:r>
              <a:rPr lang="en-US" sz="1600" dirty="0" smtClean="0"/>
              <a:t>Classic Input Files for Backward Compatibility and Cross Application Use</a:t>
            </a:r>
            <a:endParaRPr lang="en-US" sz="1700" dirty="0" smtClean="0"/>
          </a:p>
          <a:p>
            <a:r>
              <a:rPr lang="en-US" dirty="0" smtClean="0"/>
              <a:t>Multiple Files / Spreadsheets</a:t>
            </a:r>
          </a:p>
          <a:p>
            <a:pPr lvl="1"/>
            <a:r>
              <a:rPr lang="en-US" sz="1600" dirty="0" smtClean="0"/>
              <a:t>Each Spreadsheet considered a file</a:t>
            </a:r>
          </a:p>
          <a:p>
            <a:pPr lvl="1"/>
            <a:r>
              <a:rPr lang="en-US" sz="1600" dirty="0" smtClean="0"/>
              <a:t>Each File/Spreadsheet specifies input type for mixed usage.</a:t>
            </a:r>
          </a:p>
        </p:txBody>
      </p:sp>
      <p:pic>
        <p:nvPicPr>
          <p:cNvPr id="9" name="Content Placeholder 8" descr="m2c_main.jpg"/>
          <p:cNvPicPr>
            <a:picLocks noGrp="1" noChangeAspect="1"/>
          </p:cNvPicPr>
          <p:nvPr>
            <p:ph sz="half" idx="2"/>
          </p:nvPr>
        </p:nvPicPr>
        <p:blipFill>
          <a:blip r:embed="rId2" cstate="print"/>
          <a:stretch>
            <a:fillRect/>
          </a:stretch>
        </p:blipFill>
        <p:spPr>
          <a:xfrm>
            <a:off x="4724400" y="1905000"/>
            <a:ext cx="3810000" cy="28575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to Coordinates 4.0</a:t>
            </a:r>
            <a:br>
              <a:rPr lang="en-US" dirty="0" smtClean="0"/>
            </a:br>
            <a:r>
              <a:rPr lang="en-US" sz="2700" b="1" dirty="0" smtClean="0">
                <a:solidFill>
                  <a:schemeClr val="tx1"/>
                </a:solidFill>
              </a:rPr>
              <a:t>Outputs</a:t>
            </a:r>
            <a:endParaRPr lang="en-US" sz="2700" b="1" dirty="0">
              <a:solidFill>
                <a:schemeClr val="tx1"/>
              </a:solidFill>
            </a:endParaRPr>
          </a:p>
        </p:txBody>
      </p:sp>
      <p:sp>
        <p:nvSpPr>
          <p:cNvPr id="7" name="Content Placeholder 6"/>
          <p:cNvSpPr>
            <a:spLocks noGrp="1"/>
          </p:cNvSpPr>
          <p:nvPr>
            <p:ph sz="half" idx="1"/>
          </p:nvPr>
        </p:nvSpPr>
        <p:spPr/>
        <p:txBody>
          <a:bodyPr>
            <a:normAutofit fontScale="55000" lnSpcReduction="20000"/>
          </a:bodyPr>
          <a:lstStyle/>
          <a:p>
            <a:r>
              <a:rPr lang="en-US" dirty="0" smtClean="0"/>
              <a:t>Outputs are in </a:t>
            </a:r>
            <a:r>
              <a:rPr lang="en-US" i="1" dirty="0" smtClean="0"/>
              <a:t>Microsoft Excel XLSX™ files and include a coordinate file, time series file, </a:t>
            </a:r>
            <a:r>
              <a:rPr lang="en-US" dirty="0" smtClean="0"/>
              <a:t>Elbirt Technologies </a:t>
            </a:r>
            <a:r>
              <a:rPr lang="en-US" dirty="0" err="1" smtClean="0"/>
              <a:t>Visualizer</a:t>
            </a:r>
            <a:r>
              <a:rPr lang="en-US" dirty="0" smtClean="0"/>
              <a:t> (ET-V) data file, structural equivalence pair data file and coordinate to structural-equivalence error values.</a:t>
            </a:r>
          </a:p>
          <a:p>
            <a:endParaRPr lang="en-US" dirty="0" smtClean="0"/>
          </a:p>
          <a:p>
            <a:r>
              <a:rPr lang="en-US" dirty="0" smtClean="0"/>
              <a:t>A dialogue window will appear asking for the directory to put the output files after selecting the </a:t>
            </a:r>
            <a:r>
              <a:rPr lang="en-US" i="1" dirty="0" smtClean="0"/>
              <a:t>Run option. </a:t>
            </a:r>
          </a:p>
          <a:p>
            <a:endParaRPr lang="en-US" i="1" dirty="0" smtClean="0"/>
          </a:p>
          <a:p>
            <a:r>
              <a:rPr lang="en-US" i="1" dirty="0" smtClean="0"/>
              <a:t>A directory named M2COutput will be created within the </a:t>
            </a:r>
            <a:r>
              <a:rPr lang="en-US" dirty="0" smtClean="0"/>
              <a:t>directory specified to hold all the files created by the application. A numerical index will be added if this directory already exists; i.e. </a:t>
            </a:r>
            <a:r>
              <a:rPr lang="en-US" i="1" dirty="0" smtClean="0"/>
              <a:t>M2COutput1.</a:t>
            </a:r>
          </a:p>
          <a:p>
            <a:endParaRPr lang="en-US" i="1" dirty="0" smtClean="0"/>
          </a:p>
          <a:p>
            <a:r>
              <a:rPr lang="en-US" dirty="0" smtClean="0"/>
              <a:t>Each file will contain a spreadsheet with the relevant information for each data set found among all the files. The spreadsheets are named based on the naming used in the input files or the input file name itself when using text files.</a:t>
            </a:r>
            <a:endParaRPr lang="en-US" dirty="0"/>
          </a:p>
        </p:txBody>
      </p:sp>
      <p:sp>
        <p:nvSpPr>
          <p:cNvPr id="8" name="Content Placeholder 7"/>
          <p:cNvSpPr>
            <a:spLocks noGrp="1"/>
          </p:cNvSpPr>
          <p:nvPr>
            <p:ph sz="half" idx="2"/>
          </p:nvPr>
        </p:nvSpPr>
        <p:spPr/>
        <p:txBody>
          <a:bodyPr>
            <a:normAutofit fontScale="55000" lnSpcReduction="20000"/>
          </a:bodyPr>
          <a:lstStyle/>
          <a:p>
            <a:r>
              <a:rPr lang="en-US" dirty="0" smtClean="0"/>
              <a:t>Coordinate File</a:t>
            </a:r>
          </a:p>
          <a:p>
            <a:pPr lvl="1"/>
            <a:r>
              <a:rPr lang="en-US" dirty="0" smtClean="0"/>
              <a:t>This file contains the coordinates that result from the MDS and </a:t>
            </a:r>
            <a:r>
              <a:rPr lang="en-US" dirty="0" err="1" smtClean="0"/>
              <a:t>Procrustes</a:t>
            </a:r>
            <a:r>
              <a:rPr lang="en-US" dirty="0" smtClean="0"/>
              <a:t> rotation.</a:t>
            </a:r>
          </a:p>
          <a:p>
            <a:r>
              <a:rPr lang="en-US" dirty="0" smtClean="0"/>
              <a:t>Time Series File</a:t>
            </a:r>
          </a:p>
          <a:p>
            <a:pPr lvl="1"/>
            <a:r>
              <a:rPr lang="en-US" dirty="0" smtClean="0"/>
              <a:t>This file contains the coordinate data for each object as it appears in each file.</a:t>
            </a:r>
          </a:p>
          <a:p>
            <a:pPr lvl="1"/>
            <a:r>
              <a:rPr lang="en-US" dirty="0" smtClean="0"/>
              <a:t>Time series analysis/graphing for change over datasets (time) can be done with this data.</a:t>
            </a:r>
          </a:p>
          <a:p>
            <a:r>
              <a:rPr lang="en-US" dirty="0" smtClean="0"/>
              <a:t>ET-V Data File</a:t>
            </a:r>
          </a:p>
          <a:p>
            <a:pPr lvl="1"/>
            <a:r>
              <a:rPr lang="en-US" dirty="0" smtClean="0"/>
              <a:t>This is a default ET-V data file for use with the Elbirt Technologies </a:t>
            </a:r>
            <a:r>
              <a:rPr lang="en-US" dirty="0" err="1" smtClean="0"/>
              <a:t>Visualizer</a:t>
            </a:r>
            <a:r>
              <a:rPr lang="en-US" dirty="0" smtClean="0"/>
              <a:t>.</a:t>
            </a:r>
          </a:p>
          <a:p>
            <a:r>
              <a:rPr lang="en-US" dirty="0" smtClean="0"/>
              <a:t>SE Pair Data File</a:t>
            </a:r>
          </a:p>
          <a:p>
            <a:pPr lvl="1"/>
            <a:r>
              <a:rPr lang="en-US" dirty="0" smtClean="0"/>
              <a:t>This is the structural equivalence matrix generated for each input data set.  The values are presented as pairs; symmetrical values are not provided to reduce overall memory/time.</a:t>
            </a:r>
          </a:p>
          <a:p>
            <a:r>
              <a:rPr lang="en-US" dirty="0" smtClean="0"/>
              <a:t>Error File</a:t>
            </a:r>
          </a:p>
          <a:p>
            <a:pPr lvl="1"/>
            <a:r>
              <a:rPr lang="en-US" dirty="0" smtClean="0"/>
              <a:t>This contains the amount of error for each coordinate generated based on the SE distance generated.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ET-V 1.0</a:t>
            </a:r>
            <a:endParaRPr lang="en-US" dirty="0"/>
          </a:p>
        </p:txBody>
      </p:sp>
      <p:sp>
        <p:nvSpPr>
          <p:cNvPr id="6" name="Text Placeholder 5"/>
          <p:cNvSpPr>
            <a:spLocks noGrp="1"/>
          </p:cNvSpPr>
          <p:nvPr>
            <p:ph type="body" idx="1"/>
          </p:nvPr>
        </p:nvSpPr>
        <p:spPr/>
        <p:txBody>
          <a:bodyPr/>
          <a:lstStyle/>
          <a:p>
            <a:r>
              <a:rPr lang="en-US" dirty="0" smtClean="0"/>
              <a:t>Complex data intonation, animation and visualization using OpenGL and MIDI technologies.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in GUI.jpg"/>
          <p:cNvPicPr>
            <a:picLocks noChangeAspect="1"/>
          </p:cNvPicPr>
          <p:nvPr/>
        </p:nvPicPr>
        <p:blipFill>
          <a:blip r:embed="rId2" cstate="print"/>
          <a:stretch>
            <a:fillRect/>
          </a:stretch>
        </p:blipFill>
        <p:spPr>
          <a:xfrm>
            <a:off x="1143000" y="2057400"/>
            <a:ext cx="3429000" cy="3429000"/>
          </a:xfrm>
          <a:prstGeom prst="rect">
            <a:avLst/>
          </a:prstGeom>
        </p:spPr>
      </p:pic>
      <p:pic>
        <p:nvPicPr>
          <p:cNvPr id="13" name="Picture 12" descr="env gui.jpg"/>
          <p:cNvPicPr>
            <a:picLocks noChangeAspect="1"/>
          </p:cNvPicPr>
          <p:nvPr/>
        </p:nvPicPr>
        <p:blipFill>
          <a:blip r:embed="rId3" cstate="print"/>
          <a:stretch>
            <a:fillRect/>
          </a:stretch>
        </p:blipFill>
        <p:spPr>
          <a:xfrm>
            <a:off x="2819400" y="1905000"/>
            <a:ext cx="2069953" cy="1895437"/>
          </a:xfrm>
          <a:prstGeom prst="rect">
            <a:avLst/>
          </a:prstGeom>
        </p:spPr>
      </p:pic>
      <p:sp>
        <p:nvSpPr>
          <p:cNvPr id="4" name="Title 3"/>
          <p:cNvSpPr>
            <a:spLocks noGrp="1"/>
          </p:cNvSpPr>
          <p:nvPr>
            <p:ph type="title"/>
          </p:nvPr>
        </p:nvSpPr>
        <p:spPr/>
        <p:txBody>
          <a:bodyPr>
            <a:normAutofit fontScale="90000"/>
          </a:bodyPr>
          <a:lstStyle/>
          <a:p>
            <a:r>
              <a:rPr lang="en-US" dirty="0" smtClean="0"/>
              <a:t>ET-V 1.0</a:t>
            </a:r>
            <a:br>
              <a:rPr lang="en-US" dirty="0" smtClean="0"/>
            </a:br>
            <a:r>
              <a:rPr lang="en-US" sz="2700" b="1" dirty="0" smtClean="0">
                <a:solidFill>
                  <a:schemeClr val="tx1"/>
                </a:solidFill>
              </a:rPr>
              <a:t>The GUI Interface</a:t>
            </a:r>
            <a:endParaRPr lang="en-US" sz="2700" b="1" dirty="0">
              <a:solidFill>
                <a:schemeClr val="tx1"/>
              </a:solidFill>
            </a:endParaRPr>
          </a:p>
        </p:txBody>
      </p:sp>
      <p:pic>
        <p:nvPicPr>
          <p:cNvPr id="12" name="Picture 11" descr="dataset gui.jpg"/>
          <p:cNvPicPr>
            <a:picLocks noChangeAspect="1"/>
          </p:cNvPicPr>
          <p:nvPr/>
        </p:nvPicPr>
        <p:blipFill>
          <a:blip r:embed="rId4" cstate="print"/>
          <a:stretch>
            <a:fillRect/>
          </a:stretch>
        </p:blipFill>
        <p:spPr>
          <a:xfrm>
            <a:off x="2743200" y="3505200"/>
            <a:ext cx="1926450" cy="1444838"/>
          </a:xfrm>
          <a:prstGeom prst="rect">
            <a:avLst/>
          </a:prstGeom>
        </p:spPr>
      </p:pic>
      <p:pic>
        <p:nvPicPr>
          <p:cNvPr id="15" name="Picture 14" descr="master obj gui.jpg"/>
          <p:cNvPicPr>
            <a:picLocks noChangeAspect="1"/>
          </p:cNvPicPr>
          <p:nvPr/>
        </p:nvPicPr>
        <p:blipFill>
          <a:blip r:embed="rId5" cstate="print"/>
          <a:stretch>
            <a:fillRect/>
          </a:stretch>
        </p:blipFill>
        <p:spPr>
          <a:xfrm>
            <a:off x="1752600" y="4343400"/>
            <a:ext cx="1933650" cy="1614598"/>
          </a:xfrm>
          <a:prstGeom prst="rect">
            <a:avLst/>
          </a:prstGeom>
        </p:spPr>
      </p:pic>
      <p:pic>
        <p:nvPicPr>
          <p:cNvPr id="11" name="Picture 10" descr="anim gui.jpg"/>
          <p:cNvPicPr>
            <a:picLocks noChangeAspect="1"/>
          </p:cNvPicPr>
          <p:nvPr/>
        </p:nvPicPr>
        <p:blipFill>
          <a:blip r:embed="rId6" cstate="print"/>
          <a:stretch>
            <a:fillRect/>
          </a:stretch>
        </p:blipFill>
        <p:spPr>
          <a:xfrm>
            <a:off x="609600" y="2743200"/>
            <a:ext cx="3110814" cy="1447800"/>
          </a:xfrm>
          <a:prstGeom prst="rect">
            <a:avLst/>
          </a:prstGeom>
        </p:spPr>
      </p:pic>
      <p:sp>
        <p:nvSpPr>
          <p:cNvPr id="16" name="Content Placeholder 6"/>
          <p:cNvSpPr>
            <a:spLocks noGrp="1"/>
          </p:cNvSpPr>
          <p:nvPr>
            <p:ph sz="half" idx="1"/>
          </p:nvPr>
        </p:nvSpPr>
        <p:spPr>
          <a:xfrm>
            <a:off x="5105400" y="1143000"/>
            <a:ext cx="3581400" cy="5410200"/>
          </a:xfrm>
        </p:spPr>
        <p:txBody>
          <a:bodyPr>
            <a:normAutofit fontScale="70000" lnSpcReduction="20000"/>
          </a:bodyPr>
          <a:lstStyle/>
          <a:p>
            <a:r>
              <a:rPr lang="en-US" dirty="0" smtClean="0"/>
              <a:t>Main GUI</a:t>
            </a:r>
          </a:p>
          <a:p>
            <a:pPr lvl="1"/>
            <a:r>
              <a:rPr lang="en-US" dirty="0" smtClean="0"/>
              <a:t>Application Menu</a:t>
            </a:r>
          </a:p>
          <a:p>
            <a:pPr lvl="1"/>
            <a:r>
              <a:rPr lang="en-US" dirty="0" smtClean="0"/>
              <a:t>Snapshot Menu</a:t>
            </a:r>
          </a:p>
          <a:p>
            <a:pPr lvl="2"/>
            <a:r>
              <a:rPr lang="en-US" dirty="0" smtClean="0"/>
              <a:t>Continuous and Single Snapshot</a:t>
            </a:r>
          </a:p>
          <a:p>
            <a:pPr lvl="1"/>
            <a:r>
              <a:rPr lang="en-US" dirty="0" smtClean="0"/>
              <a:t>Configuration</a:t>
            </a:r>
          </a:p>
          <a:p>
            <a:pPr lvl="2"/>
            <a:r>
              <a:rPr lang="en-US" dirty="0" smtClean="0"/>
              <a:t>Access to other GUI</a:t>
            </a:r>
          </a:p>
          <a:p>
            <a:r>
              <a:rPr lang="en-US" dirty="0" smtClean="0"/>
              <a:t>Environment Configuration</a:t>
            </a:r>
          </a:p>
          <a:p>
            <a:pPr lvl="1"/>
            <a:r>
              <a:rPr lang="en-US" dirty="0" smtClean="0"/>
              <a:t>General Settings</a:t>
            </a:r>
          </a:p>
          <a:p>
            <a:r>
              <a:rPr lang="en-US" dirty="0" smtClean="0"/>
              <a:t>Data Set Interface</a:t>
            </a:r>
          </a:p>
          <a:p>
            <a:pPr lvl="1"/>
            <a:r>
              <a:rPr lang="en-US" dirty="0" smtClean="0"/>
              <a:t>Data I/O, Visibility and General Settings</a:t>
            </a:r>
          </a:p>
          <a:p>
            <a:r>
              <a:rPr lang="en-US" dirty="0" smtClean="0"/>
              <a:t>Master Object List</a:t>
            </a:r>
          </a:p>
          <a:p>
            <a:pPr lvl="1"/>
            <a:r>
              <a:rPr lang="en-US" dirty="0" smtClean="0"/>
              <a:t>Individual Object Controls</a:t>
            </a:r>
          </a:p>
          <a:p>
            <a:pPr lvl="1"/>
            <a:r>
              <a:rPr lang="en-US" dirty="0" smtClean="0"/>
              <a:t>Ego Clustering</a:t>
            </a:r>
          </a:p>
          <a:p>
            <a:pPr lvl="1"/>
            <a:r>
              <a:rPr lang="en-US" dirty="0" smtClean="0"/>
              <a:t>Shape Visibility</a:t>
            </a:r>
          </a:p>
          <a:p>
            <a:r>
              <a:rPr lang="en-US" dirty="0" smtClean="0"/>
              <a:t>Animation/Audio Interface</a:t>
            </a:r>
          </a:p>
          <a:p>
            <a:pPr lvl="1"/>
            <a:r>
              <a:rPr lang="en-US" dirty="0" smtClean="0"/>
              <a:t>Animation looping, fading and variable list.</a:t>
            </a:r>
          </a:p>
          <a:p>
            <a:pPr lvl="1"/>
            <a:r>
              <a:rPr lang="en-US" dirty="0" smtClean="0"/>
              <a:t>Audio controls for forced valuation.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xEl>
                                              <p:pRg st="14" end="1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xEl>
                                              <p:pRg st="15" end="1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ET-V 1.0</a:t>
            </a:r>
            <a:br>
              <a:rPr lang="en-US" dirty="0" smtClean="0"/>
            </a:br>
            <a:r>
              <a:rPr lang="en-US" sz="2700" b="1" dirty="0" smtClean="0">
                <a:solidFill>
                  <a:schemeClr val="tx1"/>
                </a:solidFill>
              </a:rPr>
              <a:t>The Input File</a:t>
            </a:r>
            <a:endParaRPr lang="en-US" sz="2700"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990600" y="2286000"/>
            <a:ext cx="7543800" cy="4270692"/>
          </a:xfrm>
          <a:prstGeom prst="rect">
            <a:avLst/>
          </a:prstGeom>
          <a:noFill/>
          <a:ln w="9525">
            <a:noFill/>
            <a:miter lim="800000"/>
            <a:headEnd/>
            <a:tailEnd/>
          </a:ln>
        </p:spPr>
      </p:pic>
      <p:sp>
        <p:nvSpPr>
          <p:cNvPr id="7" name="TextBox 6"/>
          <p:cNvSpPr txBox="1"/>
          <p:nvPr/>
        </p:nvSpPr>
        <p:spPr>
          <a:xfrm>
            <a:off x="5105400" y="1600200"/>
            <a:ext cx="2895600" cy="369332"/>
          </a:xfrm>
          <a:prstGeom prst="rect">
            <a:avLst/>
          </a:prstGeom>
          <a:solidFill>
            <a:schemeClr val="bg1"/>
          </a:solidFill>
          <a:ln w="3175">
            <a:solidFill>
              <a:schemeClr val="tx1"/>
            </a:solidFill>
          </a:ln>
        </p:spPr>
        <p:txBody>
          <a:bodyPr wrap="square" rtlCol="0">
            <a:spAutoFit/>
          </a:bodyPr>
          <a:lstStyle/>
          <a:p>
            <a:r>
              <a:rPr lang="en-US" dirty="0" smtClean="0"/>
              <a:t>Fixed order Column Labels</a:t>
            </a:r>
            <a:endParaRPr lang="en-US" dirty="0"/>
          </a:p>
        </p:txBody>
      </p:sp>
      <p:sp>
        <p:nvSpPr>
          <p:cNvPr id="8" name="TextBox 7"/>
          <p:cNvSpPr txBox="1"/>
          <p:nvPr/>
        </p:nvSpPr>
        <p:spPr>
          <a:xfrm>
            <a:off x="6553200" y="5791200"/>
            <a:ext cx="2362200" cy="369332"/>
          </a:xfrm>
          <a:prstGeom prst="rect">
            <a:avLst/>
          </a:prstGeom>
          <a:solidFill>
            <a:schemeClr val="bg1"/>
          </a:solidFill>
          <a:ln w="3175">
            <a:solidFill>
              <a:schemeClr val="tx1"/>
            </a:solidFill>
          </a:ln>
        </p:spPr>
        <p:txBody>
          <a:bodyPr wrap="square" rtlCol="0">
            <a:spAutoFit/>
          </a:bodyPr>
          <a:lstStyle/>
          <a:p>
            <a:r>
              <a:rPr lang="en-US" dirty="0" smtClean="0"/>
              <a:t>Object Attribute Data</a:t>
            </a:r>
            <a:endParaRPr lang="en-US" dirty="0"/>
          </a:p>
        </p:txBody>
      </p:sp>
      <p:cxnSp>
        <p:nvCxnSpPr>
          <p:cNvPr id="10" name="Straight Arrow Connector 9"/>
          <p:cNvCxnSpPr>
            <a:stCxn id="7" idx="2"/>
          </p:cNvCxnSpPr>
          <p:nvPr/>
        </p:nvCxnSpPr>
        <p:spPr>
          <a:xfrm rot="5400000">
            <a:off x="5632966" y="2280166"/>
            <a:ext cx="1230868" cy="60960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0"/>
          </p:cNvCxnSpPr>
          <p:nvPr/>
        </p:nvCxnSpPr>
        <p:spPr>
          <a:xfrm rot="16200000" flipV="1">
            <a:off x="6800850" y="4857750"/>
            <a:ext cx="1295400" cy="57150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48200" y="4876800"/>
            <a:ext cx="1981200" cy="369332"/>
          </a:xfrm>
          <a:prstGeom prst="rect">
            <a:avLst/>
          </a:prstGeom>
          <a:solidFill>
            <a:schemeClr val="bg1"/>
          </a:solidFill>
          <a:ln w="3175">
            <a:solidFill>
              <a:schemeClr val="tx1"/>
            </a:solidFill>
          </a:ln>
        </p:spPr>
        <p:txBody>
          <a:bodyPr wrap="square" rtlCol="0">
            <a:spAutoFit/>
          </a:bodyPr>
          <a:lstStyle/>
          <a:p>
            <a:r>
              <a:rPr lang="en-US" dirty="0" smtClean="0"/>
              <a:t>Relation Pair Data</a:t>
            </a:r>
            <a:endParaRPr lang="en-US" dirty="0"/>
          </a:p>
        </p:txBody>
      </p:sp>
      <p:cxnSp>
        <p:nvCxnSpPr>
          <p:cNvPr id="15" name="Straight Arrow Connector 14"/>
          <p:cNvCxnSpPr>
            <a:stCxn id="14" idx="1"/>
          </p:cNvCxnSpPr>
          <p:nvPr/>
        </p:nvCxnSpPr>
        <p:spPr>
          <a:xfrm rot="10800000" flipV="1">
            <a:off x="3733800" y="5061466"/>
            <a:ext cx="914400" cy="424934"/>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800" y="4953000"/>
            <a:ext cx="2057400" cy="369332"/>
          </a:xfrm>
          <a:prstGeom prst="rect">
            <a:avLst/>
          </a:prstGeom>
          <a:solidFill>
            <a:schemeClr val="bg1"/>
          </a:solidFill>
          <a:ln w="3175">
            <a:solidFill>
              <a:schemeClr val="tx1"/>
            </a:solidFill>
          </a:ln>
        </p:spPr>
        <p:txBody>
          <a:bodyPr wrap="square" rtlCol="0">
            <a:spAutoFit/>
          </a:bodyPr>
          <a:lstStyle/>
          <a:p>
            <a:r>
              <a:rPr lang="en-US" dirty="0" smtClean="0"/>
              <a:t>Multiple Data Sets</a:t>
            </a:r>
            <a:endParaRPr lang="en-US" dirty="0"/>
          </a:p>
        </p:txBody>
      </p:sp>
      <p:cxnSp>
        <p:nvCxnSpPr>
          <p:cNvPr id="19" name="Straight Arrow Connector 18"/>
          <p:cNvCxnSpPr>
            <a:stCxn id="18" idx="2"/>
          </p:cNvCxnSpPr>
          <p:nvPr/>
        </p:nvCxnSpPr>
        <p:spPr>
          <a:xfrm rot="16200000" flipH="1">
            <a:off x="1270516" y="5385316"/>
            <a:ext cx="1078468" cy="95250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 Canadian Migration</a:t>
            </a:r>
            <a:endParaRPr lang="en-US" dirty="0"/>
          </a:p>
        </p:txBody>
      </p:sp>
      <p:sp>
        <p:nvSpPr>
          <p:cNvPr id="4" name="Content Placeholder 3"/>
          <p:cNvSpPr>
            <a:spLocks noGrp="1"/>
          </p:cNvSpPr>
          <p:nvPr>
            <p:ph sz="half" idx="2"/>
          </p:nvPr>
        </p:nvSpPr>
        <p:spPr>
          <a:xfrm>
            <a:off x="4648200" y="2133600"/>
            <a:ext cx="4267200" cy="4038600"/>
          </a:xfrm>
          <a:solidFill>
            <a:schemeClr val="bg1">
              <a:lumMod val="75000"/>
            </a:schemeClr>
          </a:solidFill>
        </p:spPr>
        <p:txBody>
          <a:bodyPr>
            <a:normAutofit fontScale="92500"/>
          </a:bodyPr>
          <a:lstStyle/>
          <a:p>
            <a:pPr>
              <a:buNone/>
            </a:pPr>
            <a:r>
              <a:rPr lang="en-US" sz="1800" dirty="0" smtClean="0"/>
              <a:t>Barnett &amp; Sung, 2003</a:t>
            </a:r>
          </a:p>
          <a:p>
            <a:r>
              <a:rPr lang="en-US" dirty="0" smtClean="0"/>
              <a:t>Spring 1987 – Spring 2005 Quarterly (73)</a:t>
            </a:r>
          </a:p>
          <a:p>
            <a:r>
              <a:rPr lang="en-US" dirty="0" smtClean="0">
                <a:solidFill>
                  <a:srgbClr val="00B050"/>
                </a:solidFill>
              </a:rPr>
              <a:t>Spring</a:t>
            </a:r>
            <a:r>
              <a:rPr lang="en-US" dirty="0" smtClean="0"/>
              <a:t>, </a:t>
            </a:r>
            <a:r>
              <a:rPr lang="en-US" dirty="0" smtClean="0">
                <a:solidFill>
                  <a:srgbClr val="0000FF"/>
                </a:solidFill>
              </a:rPr>
              <a:t>Winter</a:t>
            </a:r>
            <a:r>
              <a:rPr lang="en-US" dirty="0" smtClean="0"/>
              <a:t>, </a:t>
            </a:r>
            <a:r>
              <a:rPr lang="en-US" dirty="0" smtClean="0">
                <a:solidFill>
                  <a:srgbClr val="FF0000"/>
                </a:solidFill>
              </a:rPr>
              <a:t>Summer</a:t>
            </a:r>
            <a:r>
              <a:rPr lang="en-US" dirty="0" smtClean="0"/>
              <a:t>, </a:t>
            </a:r>
            <a:r>
              <a:rPr lang="en-US" dirty="0" smtClean="0">
                <a:solidFill>
                  <a:srgbClr val="FFFF00"/>
                </a:solidFill>
              </a:rPr>
              <a:t>Fall</a:t>
            </a:r>
          </a:p>
          <a:p>
            <a:r>
              <a:rPr lang="en-US" dirty="0" smtClean="0"/>
              <a:t>Size of Object = Population</a:t>
            </a:r>
          </a:p>
          <a:p>
            <a:r>
              <a:rPr lang="en-US" dirty="0" smtClean="0"/>
              <a:t>Intonation = Mean Migration</a:t>
            </a:r>
          </a:p>
          <a:p>
            <a:r>
              <a:rPr lang="en-US" dirty="0" smtClean="0"/>
              <a:t>Look / Listen for the Introduction of NANUVET </a:t>
            </a:r>
            <a:r>
              <a:rPr lang="en-US" dirty="0" smtClean="0">
                <a:solidFill>
                  <a:srgbClr val="FFFF00"/>
                </a:solidFill>
              </a:rPr>
              <a:t>Fall 1996</a:t>
            </a:r>
            <a:endParaRPr lang="en-US" dirty="0">
              <a:solidFill>
                <a:srgbClr val="FFFF00"/>
              </a:solidFill>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457200" y="2118519"/>
            <a:ext cx="40386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a:t>
            </a:r>
            <a:endParaRPr lang="en-US" dirty="0"/>
          </a:p>
        </p:txBody>
      </p:sp>
      <p:sp>
        <p:nvSpPr>
          <p:cNvPr id="3" name="Content Placeholder 2"/>
          <p:cNvSpPr>
            <a:spLocks noGrp="1"/>
          </p:cNvSpPr>
          <p:nvPr>
            <p:ph idx="1"/>
          </p:nvPr>
        </p:nvSpPr>
        <p:spPr/>
        <p:txBody>
          <a:bodyPr/>
          <a:lstStyle/>
          <a:p>
            <a:r>
              <a:rPr lang="en-US" b="1" dirty="0" smtClean="0"/>
              <a:t>Dr. Noshir Contractor </a:t>
            </a:r>
            <a:r>
              <a:rPr lang="en-US" dirty="0" smtClean="0"/>
              <a:t>– Invitation</a:t>
            </a:r>
          </a:p>
          <a:p>
            <a:endParaRPr lang="en-US" dirty="0" smtClean="0"/>
          </a:p>
          <a:p>
            <a:r>
              <a:rPr lang="en-US" b="1" dirty="0" smtClean="0"/>
              <a:t>Marilyn Logan </a:t>
            </a:r>
            <a:r>
              <a:rPr lang="en-US" dirty="0" smtClean="0"/>
              <a:t>&amp; </a:t>
            </a:r>
            <a:r>
              <a:rPr lang="en-US" b="1" dirty="0" smtClean="0"/>
              <a:t>Meikuan Huang </a:t>
            </a:r>
            <a:r>
              <a:rPr lang="en-US" dirty="0" smtClean="0"/>
              <a:t>– Remote Presentation Setup</a:t>
            </a:r>
          </a:p>
          <a:p>
            <a:endParaRPr lang="en-US" dirty="0" smtClean="0"/>
          </a:p>
          <a:p>
            <a:r>
              <a:rPr lang="en-US" b="1" dirty="0" smtClean="0"/>
              <a:t>Dr</a:t>
            </a:r>
            <a:r>
              <a:rPr lang="en-US" b="1" dirty="0" smtClean="0"/>
              <a:t>. George </a:t>
            </a:r>
            <a:r>
              <a:rPr lang="en-US" b="1" dirty="0" smtClean="0"/>
              <a:t>Barnett, </a:t>
            </a:r>
            <a:r>
              <a:rPr lang="en-US" b="1" dirty="0" smtClean="0"/>
              <a:t>Dr. James Fowler </a:t>
            </a:r>
            <a:r>
              <a:rPr lang="en-US" b="1" dirty="0" smtClean="0"/>
              <a:t>&amp; INSNA </a:t>
            </a:r>
            <a:r>
              <a:rPr lang="en-US" dirty="0" smtClean="0"/>
              <a:t>- </a:t>
            </a:r>
            <a:r>
              <a:rPr lang="en-US" dirty="0" smtClean="0"/>
              <a:t>Data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 Senate Co-Sponsorship</a:t>
            </a:r>
            <a:endParaRPr lang="en-US" dirty="0"/>
          </a:p>
        </p:txBody>
      </p:sp>
      <p:sp>
        <p:nvSpPr>
          <p:cNvPr id="4" name="Content Placeholder 3"/>
          <p:cNvSpPr>
            <a:spLocks noGrp="1"/>
          </p:cNvSpPr>
          <p:nvPr>
            <p:ph sz="half" idx="2"/>
          </p:nvPr>
        </p:nvSpPr>
        <p:spPr>
          <a:xfrm>
            <a:off x="4648200" y="2133600"/>
            <a:ext cx="4191000" cy="4038600"/>
          </a:xfrm>
          <a:solidFill>
            <a:schemeClr val="bg1">
              <a:lumMod val="65000"/>
            </a:schemeClr>
          </a:solidFill>
        </p:spPr>
        <p:txBody>
          <a:bodyPr>
            <a:normAutofit fontScale="92500" lnSpcReduction="20000"/>
          </a:bodyPr>
          <a:lstStyle/>
          <a:p>
            <a:pPr>
              <a:buNone/>
            </a:pPr>
            <a:r>
              <a:rPr lang="en-US" sz="1800" dirty="0" smtClean="0"/>
              <a:t>Fowler 2010</a:t>
            </a:r>
          </a:p>
          <a:p>
            <a:r>
              <a:rPr lang="en-US" dirty="0" smtClean="0"/>
              <a:t>93</a:t>
            </a:r>
            <a:r>
              <a:rPr lang="en-US" baseline="30000" dirty="0" smtClean="0"/>
              <a:t>rd</a:t>
            </a:r>
            <a:r>
              <a:rPr lang="en-US" dirty="0" smtClean="0"/>
              <a:t> – 109</a:t>
            </a:r>
            <a:r>
              <a:rPr lang="en-US" baseline="30000" dirty="0" smtClean="0"/>
              <a:t>th</a:t>
            </a:r>
            <a:r>
              <a:rPr lang="en-US" dirty="0" smtClean="0"/>
              <a:t> Congress (16)</a:t>
            </a:r>
          </a:p>
          <a:p>
            <a:r>
              <a:rPr lang="en-US" dirty="0" smtClean="0">
                <a:solidFill>
                  <a:srgbClr val="FF0000"/>
                </a:solidFill>
              </a:rPr>
              <a:t>Republicans</a:t>
            </a:r>
            <a:r>
              <a:rPr lang="en-US" dirty="0" smtClean="0"/>
              <a:t>, </a:t>
            </a:r>
            <a:r>
              <a:rPr lang="en-US" dirty="0" smtClean="0">
                <a:solidFill>
                  <a:srgbClr val="0000FF"/>
                </a:solidFill>
              </a:rPr>
              <a:t>Democrats</a:t>
            </a:r>
            <a:r>
              <a:rPr lang="en-US" dirty="0" smtClean="0"/>
              <a:t> and </a:t>
            </a:r>
            <a:r>
              <a:rPr lang="en-US" dirty="0" smtClean="0">
                <a:solidFill>
                  <a:srgbClr val="FFFF00"/>
                </a:solidFill>
              </a:rPr>
              <a:t>Independents</a:t>
            </a:r>
          </a:p>
          <a:p>
            <a:r>
              <a:rPr lang="en-US" dirty="0" smtClean="0"/>
              <a:t>Size of Object = Number of Bills Sponsored</a:t>
            </a:r>
          </a:p>
          <a:p>
            <a:r>
              <a:rPr lang="en-US" dirty="0" smtClean="0"/>
              <a:t>Non-Sphere Shapes for Party Leaders</a:t>
            </a:r>
          </a:p>
          <a:p>
            <a:r>
              <a:rPr lang="en-US" dirty="0" smtClean="0"/>
              <a:t>Watch for the</a:t>
            </a:r>
            <a:r>
              <a:rPr lang="en-US" dirty="0" smtClean="0">
                <a:solidFill>
                  <a:schemeClr val="bg1"/>
                </a:solidFill>
              </a:rPr>
              <a:t> </a:t>
            </a:r>
            <a:r>
              <a:rPr lang="en-US" dirty="0" smtClean="0">
                <a:solidFill>
                  <a:srgbClr val="7030A0"/>
                </a:solidFill>
              </a:rPr>
              <a:t>Party Change</a:t>
            </a:r>
            <a:r>
              <a:rPr lang="en-US" dirty="0" smtClean="0">
                <a:solidFill>
                  <a:schemeClr val="bg1"/>
                </a:solidFill>
              </a:rPr>
              <a:t> </a:t>
            </a:r>
            <a:r>
              <a:rPr lang="en-US" dirty="0" smtClean="0"/>
              <a:t>event</a:t>
            </a:r>
            <a:r>
              <a:rPr lang="en-US" dirty="0" smtClean="0">
                <a:solidFill>
                  <a:schemeClr val="bg1"/>
                </a:solidFill>
              </a:rPr>
              <a:t>.</a:t>
            </a:r>
          </a:p>
          <a:p>
            <a:r>
              <a:rPr lang="en-US" dirty="0" smtClean="0"/>
              <a:t>Watch for the development of the party line.</a:t>
            </a:r>
            <a:endParaRPr lang="en-US" dirty="0"/>
          </a:p>
        </p:txBody>
      </p:sp>
      <p:pic>
        <p:nvPicPr>
          <p:cNvPr id="3075" name="Picture 3"/>
          <p:cNvPicPr>
            <a:picLocks noGrp="1" noChangeAspect="1" noChangeArrowheads="1"/>
          </p:cNvPicPr>
          <p:nvPr>
            <p:ph sz="half" idx="1"/>
          </p:nvPr>
        </p:nvPicPr>
        <p:blipFill>
          <a:blip r:embed="rId2" cstate="print"/>
          <a:srcRect/>
          <a:stretch>
            <a:fillRect/>
          </a:stretch>
        </p:blipFill>
        <p:spPr bwMode="auto">
          <a:xfrm>
            <a:off x="457200" y="2118519"/>
            <a:ext cx="40386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 Sunbelt Co-Authorship</a:t>
            </a:r>
            <a:endParaRPr lang="en-US" dirty="0"/>
          </a:p>
        </p:txBody>
      </p:sp>
      <p:sp>
        <p:nvSpPr>
          <p:cNvPr id="4" name="Content Placeholder 3"/>
          <p:cNvSpPr>
            <a:spLocks noGrp="1"/>
          </p:cNvSpPr>
          <p:nvPr>
            <p:ph sz="half" idx="2"/>
          </p:nvPr>
        </p:nvSpPr>
        <p:spPr>
          <a:xfrm>
            <a:off x="4648200" y="1920085"/>
            <a:ext cx="4038600" cy="1432715"/>
          </a:xfrm>
        </p:spPr>
        <p:txBody>
          <a:bodyPr/>
          <a:lstStyle/>
          <a:p>
            <a:r>
              <a:rPr lang="en-US" sz="2000" dirty="0" smtClean="0"/>
              <a:t>Abstract Data 2001 through 2010 Inclusive (XXI – XXX).</a:t>
            </a:r>
          </a:p>
          <a:p>
            <a:r>
              <a:rPr lang="en-US" sz="2000" dirty="0" smtClean="0"/>
              <a:t>3406 distinct Authors over 10 years.</a:t>
            </a:r>
          </a:p>
          <a:p>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457200" y="2118519"/>
            <a:ext cx="4038600" cy="4038600"/>
          </a:xfrm>
          <a:prstGeom prst="rect">
            <a:avLst/>
          </a:prstGeom>
          <a:noFill/>
          <a:ln w="9525">
            <a:noFill/>
            <a:miter lim="800000"/>
            <a:headEnd/>
            <a:tailEnd/>
          </a:ln>
        </p:spPr>
      </p:pic>
      <p:graphicFrame>
        <p:nvGraphicFramePr>
          <p:cNvPr id="6" name="Table 5"/>
          <p:cNvGraphicFramePr>
            <a:graphicFrameLocks noGrp="1"/>
          </p:cNvGraphicFramePr>
          <p:nvPr/>
        </p:nvGraphicFramePr>
        <p:xfrm>
          <a:off x="5638800" y="3505200"/>
          <a:ext cx="1968500" cy="2286000"/>
        </p:xfrm>
        <a:graphic>
          <a:graphicData uri="http://schemas.openxmlformats.org/drawingml/2006/table">
            <a:tbl>
              <a:tblPr/>
              <a:tblGrid>
                <a:gridCol w="391789"/>
                <a:gridCol w="535126"/>
                <a:gridCol w="1041585"/>
              </a:tblGrid>
              <a:tr h="190500">
                <a:tc gridSpan="3">
                  <a:txBody>
                    <a:bodyPr/>
                    <a:lstStyle/>
                    <a:p>
                      <a:pPr algn="ctr" fontAlgn="b"/>
                      <a:r>
                        <a:rPr lang="en-US" sz="1100" b="1" i="0" u="none" strike="noStrike" dirty="0">
                          <a:solidFill>
                            <a:srgbClr val="FFFFFF"/>
                          </a:solidFill>
                          <a:latin typeface="Calibri"/>
                        </a:rPr>
                        <a:t>Author Participation over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r>
              <a:tr h="190500">
                <a:tc>
                  <a:txBody>
                    <a:bodyPr/>
                    <a:lstStyle/>
                    <a:p>
                      <a:pPr algn="ctr" fontAlgn="b"/>
                      <a:r>
                        <a:rPr lang="en-US" sz="1100" b="1" i="0" u="none" strike="noStrike">
                          <a:solidFill>
                            <a:srgbClr val="000000"/>
                          </a:solidFill>
                          <a:latin typeface="Calibri"/>
                        </a:rPr>
                        <a:t>Years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b"/>
                      <a:r>
                        <a:rPr lang="en-US" sz="1100" b="1" i="0" u="none" strike="noStrike">
                          <a:solidFill>
                            <a:srgbClr val="000000"/>
                          </a:solidFill>
                          <a:latin typeface="Calibri"/>
                        </a:rPr>
                        <a:t>Authors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b"/>
                      <a:r>
                        <a:rPr lang="en-US" sz="1100" b="1" i="0" u="none" strike="noStrike">
                          <a:solidFill>
                            <a:srgbClr val="000000"/>
                          </a:solidFill>
                          <a:latin typeface="Calibri"/>
                        </a:rPr>
                        <a:t>Cumulative Sum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90500">
                <a:tc>
                  <a:txBody>
                    <a:bodyPr/>
                    <a:lstStyle/>
                    <a:p>
                      <a:pPr algn="r" fontAlgn="b"/>
                      <a:r>
                        <a:rPr lang="en-US" sz="11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1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100" b="0" i="0" u="none" strike="noStrike">
                          <a:solidFill>
                            <a:srgbClr val="000000"/>
                          </a:solidFill>
                          <a:latin typeface="Calibri"/>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100" b="0" i="0" u="none" strike="noStrike">
                          <a:solidFill>
                            <a:srgbClr val="000000"/>
                          </a:solidFill>
                          <a:latin typeface="Calibri"/>
                        </a:rPr>
                        <a:t>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0500">
                <a:tc>
                  <a:txBody>
                    <a:bodyPr/>
                    <a:lstStyle/>
                    <a:p>
                      <a:pPr algn="r" fontAlgn="b"/>
                      <a:r>
                        <a:rPr lang="en-US"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100" b="0" i="0" u="none" strike="noStrike">
                          <a:solidFill>
                            <a:srgbClr val="000000"/>
                          </a:solidFill>
                          <a:latin typeface="Calibri"/>
                        </a:rPr>
                        <a:t>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100" b="0" i="0" u="none" strike="noStrike">
                          <a:solidFill>
                            <a:srgbClr val="000000"/>
                          </a:solidFill>
                          <a:latin typeface="Calibri"/>
                        </a:rPr>
                        <a:t>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0500">
                <a:tc>
                  <a:txBody>
                    <a:bodyPr/>
                    <a:lstStyle/>
                    <a:p>
                      <a:pPr algn="r" fontAlgn="b"/>
                      <a:r>
                        <a:rPr lang="en-US"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100" b="0" i="0" u="none" strike="noStrike">
                          <a:solidFill>
                            <a:srgbClr val="000000"/>
                          </a:solidFill>
                          <a:latin typeface="Calibri"/>
                        </a:rPr>
                        <a:t>2407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100" b="0" i="0" u="none" strike="noStrike" dirty="0">
                          <a:solidFill>
                            <a:srgbClr val="000000"/>
                          </a:solidFill>
                          <a:latin typeface="Calibri"/>
                        </a:rPr>
                        <a:t>3406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5" name="Content Placeholder 4"/>
          <p:cNvSpPr>
            <a:spLocks noGrp="1"/>
          </p:cNvSpPr>
          <p:nvPr>
            <p:ph idx="1"/>
          </p:nvPr>
        </p:nvSpPr>
        <p:spPr/>
        <p:txBody>
          <a:bodyPr>
            <a:normAutofit fontScale="40000" lnSpcReduction="20000"/>
          </a:bodyPr>
          <a:lstStyle/>
          <a:p>
            <a:r>
              <a:rPr lang="en-US" dirty="0" err="1" smtClean="0"/>
              <a:t>Algorithmics</a:t>
            </a:r>
            <a:r>
              <a:rPr lang="en-US" dirty="0" smtClean="0"/>
              <a:t> Group. MDSJ: Java Library for Multidimensional Scaling (Version 0.2). Available at http://www.inf.uni-konstanz.de/algo/software/mdsj/. University of Konstanz, 2009. </a:t>
            </a:r>
            <a:r>
              <a:rPr lang="en-US" dirty="0" err="1" smtClean="0"/>
              <a:t>Brandes</a:t>
            </a:r>
            <a:r>
              <a:rPr lang="en-US" dirty="0" smtClean="0"/>
              <a:t>, U. and </a:t>
            </a:r>
            <a:r>
              <a:rPr lang="en-US" dirty="0" err="1" smtClean="0"/>
              <a:t>Pich</a:t>
            </a:r>
            <a:r>
              <a:rPr lang="en-US" dirty="0" smtClean="0"/>
              <a:t>, C., </a:t>
            </a:r>
            <a:r>
              <a:rPr lang="en-US" dirty="0" err="1" smtClean="0"/>
              <a:t>Eigensolver</a:t>
            </a:r>
            <a:r>
              <a:rPr lang="en-US" dirty="0" smtClean="0"/>
              <a:t> Methods for Progressive Multidimensional Scaling of Large Data. Proc. 14th Intl. </a:t>
            </a:r>
            <a:r>
              <a:rPr lang="en-US" dirty="0" err="1" smtClean="0"/>
              <a:t>Symp</a:t>
            </a:r>
            <a:r>
              <a:rPr lang="en-US" dirty="0" smtClean="0"/>
              <a:t>. * Graph Drawing (GD 06). LNCS 4372, pp. 42-53. Springer-</a:t>
            </a:r>
            <a:r>
              <a:rPr lang="en-US" dirty="0" err="1" smtClean="0"/>
              <a:t>Verlag</a:t>
            </a:r>
            <a:r>
              <a:rPr lang="en-US" dirty="0" smtClean="0"/>
              <a:t>, 2007. </a:t>
            </a:r>
          </a:p>
          <a:p>
            <a:endParaRPr lang="en-US" dirty="0" smtClean="0"/>
          </a:p>
          <a:p>
            <a:r>
              <a:rPr lang="en-US" dirty="0" smtClean="0"/>
              <a:t>Barnett, G. A., &amp; Sung, E. J. (2003). An examination of Canada's Interprovincial Networks. Sunbelt Social Networks Conference. Cancun, Mexico. Fowler, J. H. (2006). Connecting the Congress: A Study of </a:t>
            </a:r>
            <a:r>
              <a:rPr lang="en-US" dirty="0" err="1" smtClean="0"/>
              <a:t>Cosponsorship</a:t>
            </a:r>
            <a:r>
              <a:rPr lang="en-US" dirty="0" smtClean="0"/>
              <a:t> Networks. Political Analysis , 14(4), 456-487. </a:t>
            </a:r>
          </a:p>
          <a:p>
            <a:endParaRPr lang="en-US" dirty="0" smtClean="0"/>
          </a:p>
          <a:p>
            <a:r>
              <a:rPr lang="en-US" dirty="0" err="1" smtClean="0"/>
              <a:t>Brandes</a:t>
            </a:r>
            <a:r>
              <a:rPr lang="en-US" dirty="0" smtClean="0"/>
              <a:t>, U. and </a:t>
            </a:r>
            <a:r>
              <a:rPr lang="en-US" dirty="0" err="1" smtClean="0"/>
              <a:t>Pich</a:t>
            </a:r>
            <a:r>
              <a:rPr lang="en-US" dirty="0" smtClean="0"/>
              <a:t>, C., </a:t>
            </a:r>
            <a:r>
              <a:rPr lang="en-US" dirty="0" err="1" smtClean="0"/>
              <a:t>Eigensolver</a:t>
            </a:r>
            <a:r>
              <a:rPr lang="en-US" dirty="0" smtClean="0"/>
              <a:t> Methods for Progressive Multidimensional Scaling of Large Data. Proc. 14th Intl. </a:t>
            </a:r>
            <a:r>
              <a:rPr lang="en-US" dirty="0" err="1" smtClean="0"/>
              <a:t>Symp</a:t>
            </a:r>
            <a:r>
              <a:rPr lang="en-US" dirty="0" smtClean="0"/>
              <a:t>. * Graph Drawing (GD ’06). LNCS 4372, pp. 42-53. ©Springer-</a:t>
            </a:r>
            <a:r>
              <a:rPr lang="en-US" dirty="0" err="1" smtClean="0"/>
              <a:t>Verlag</a:t>
            </a:r>
            <a:r>
              <a:rPr lang="en-US" dirty="0" smtClean="0"/>
              <a:t>, 2007.</a:t>
            </a:r>
            <a:endParaRPr lang="en-US" smtClean="0"/>
          </a:p>
          <a:p>
            <a:endParaRPr lang="en-US" smtClean="0"/>
          </a:p>
          <a:p>
            <a:r>
              <a:rPr lang="en-US" dirty="0" smtClean="0"/>
              <a:t>Fowler, J. H. (2010, September 22). </a:t>
            </a:r>
            <a:r>
              <a:rPr lang="en-US" dirty="0" err="1" smtClean="0"/>
              <a:t>Cosponsorship</a:t>
            </a:r>
            <a:r>
              <a:rPr lang="en-US" dirty="0" smtClean="0"/>
              <a:t> Network Data Page. Retrieved October 4, 2010, from James H. Fowler </a:t>
            </a:r>
            <a:r>
              <a:rPr lang="en-US" dirty="0" err="1" smtClean="0"/>
              <a:t>Cosponsorship</a:t>
            </a:r>
            <a:r>
              <a:rPr lang="en-US" dirty="0" smtClean="0"/>
              <a:t> Network Data Page: http://jhfowler.ucsd.edu/cosponsorship.htm </a:t>
            </a:r>
          </a:p>
          <a:p>
            <a:endParaRPr lang="en-US" dirty="0" smtClean="0"/>
          </a:p>
          <a:p>
            <a:r>
              <a:rPr lang="en-US" dirty="0" err="1" smtClean="0"/>
              <a:t>Gothel</a:t>
            </a:r>
            <a:r>
              <a:rPr lang="en-US" dirty="0" smtClean="0"/>
              <a:t>, S. (2010). JOGL - Java Open Bindings for OpenGL. Retrieved October 5, 2010, from </a:t>
            </a:r>
            <a:r>
              <a:rPr lang="en-US" dirty="0" err="1" smtClean="0"/>
              <a:t>JogAmp:http</a:t>
            </a:r>
            <a:r>
              <a:rPr lang="en-US" dirty="0" smtClean="0"/>
              <a:t>://</a:t>
            </a:r>
            <a:r>
              <a:rPr lang="en-US" dirty="0" err="1" smtClean="0"/>
              <a:t>jogamp.org</a:t>
            </a:r>
            <a:r>
              <a:rPr lang="en-US" dirty="0" smtClean="0"/>
              <a:t>/</a:t>
            </a:r>
            <a:r>
              <a:rPr lang="en-US" dirty="0" err="1" smtClean="0"/>
              <a:t>jogl</a:t>
            </a:r>
            <a:r>
              <a:rPr lang="en-US" dirty="0" smtClean="0"/>
              <a:t>/www/ </a:t>
            </a:r>
          </a:p>
          <a:p>
            <a:endParaRPr lang="en-US" dirty="0" smtClean="0"/>
          </a:p>
          <a:p>
            <a:r>
              <a:rPr lang="en-US" dirty="0" smtClean="0"/>
              <a:t>J. </a:t>
            </a:r>
            <a:r>
              <a:rPr lang="en-US" dirty="0" err="1" smtClean="0"/>
              <a:t>Madadhain</a:t>
            </a:r>
            <a:r>
              <a:rPr lang="en-US" dirty="0" smtClean="0"/>
              <a:t>, D. Fisher, P. Smyth, S. White, Y. B. </a:t>
            </a:r>
            <a:r>
              <a:rPr lang="en-US" dirty="0" err="1" smtClean="0"/>
              <a:t>Boey</a:t>
            </a:r>
            <a:r>
              <a:rPr lang="en-US" dirty="0" smtClean="0"/>
              <a:t> (2005). "Analysis and visualization of network data using JUNG". Journal of Statistical Software: 125. http://citeseerx.ist.psu.edu/viewdoc/download?doi=10.1.1.101.3015&amp;rep=rep1&amp;type=pdf.</a:t>
            </a:r>
          </a:p>
          <a:p>
            <a:endParaRPr lang="en-US" dirty="0" smtClean="0"/>
          </a:p>
          <a:p>
            <a:r>
              <a:rPr lang="en-US" dirty="0" err="1" smtClean="0"/>
              <a:t>Schonemann</a:t>
            </a:r>
            <a:r>
              <a:rPr lang="en-US" dirty="0" smtClean="0"/>
              <a:t>, Peter H., A generalized solution of the orthogonal </a:t>
            </a:r>
            <a:r>
              <a:rPr lang="en-US" dirty="0" err="1" smtClean="0"/>
              <a:t>Procrustes</a:t>
            </a:r>
            <a:r>
              <a:rPr lang="en-US" dirty="0" smtClean="0"/>
              <a:t> problem. </a:t>
            </a:r>
            <a:r>
              <a:rPr lang="en-US" dirty="0" err="1" smtClean="0"/>
              <a:t>Psychometrika</a:t>
            </a:r>
            <a:r>
              <a:rPr lang="en-US" dirty="0" smtClean="0"/>
              <a:t>, 1966, 31, 1-10. </a:t>
            </a:r>
          </a:p>
          <a:p>
            <a:endParaRPr lang="en-US" dirty="0" smtClean="0"/>
          </a:p>
          <a:p>
            <a:r>
              <a:rPr lang="en-US" dirty="0" err="1" smtClean="0"/>
              <a:t>TeleGeography</a:t>
            </a:r>
            <a:r>
              <a:rPr lang="en-US" dirty="0" smtClean="0"/>
              <a:t>. </a:t>
            </a:r>
            <a:r>
              <a:rPr lang="en-US" dirty="0" err="1" smtClean="0"/>
              <a:t>TeleGeography</a:t>
            </a:r>
            <a:r>
              <a:rPr lang="en-US" dirty="0" smtClean="0"/>
              <a:t> Report and Database. Available at http://www.telegeography.com/. </a:t>
            </a:r>
            <a:r>
              <a:rPr lang="en-US" dirty="0" err="1" smtClean="0"/>
              <a:t>Primetrica</a:t>
            </a:r>
            <a:r>
              <a:rPr lang="en-US" dirty="0" smtClean="0"/>
              <a:t> Inc., 2010. </a:t>
            </a:r>
          </a:p>
          <a:p>
            <a:endParaRPr lang="en-US" dirty="0" smtClean="0"/>
          </a:p>
          <a:p>
            <a:r>
              <a:rPr lang="en-US" dirty="0" err="1" smtClean="0"/>
              <a:t>Truevision</a:t>
            </a:r>
            <a:r>
              <a:rPr lang="en-US" dirty="0" smtClean="0"/>
              <a:t> TGA. (2010, August 20). Retrieved October 5, 2010, from </a:t>
            </a:r>
            <a:r>
              <a:rPr lang="en-US" dirty="0" err="1" smtClean="0"/>
              <a:t>Wikipedia:http</a:t>
            </a:r>
            <a:r>
              <a:rPr lang="en-US" dirty="0" smtClean="0"/>
              <a:t>://</a:t>
            </a:r>
            <a:r>
              <a:rPr lang="en-US" dirty="0" err="1" smtClean="0"/>
              <a:t>en.wikipedia.org</a:t>
            </a:r>
            <a:r>
              <a:rPr lang="en-US" dirty="0" smtClean="0"/>
              <a:t>/wiki/</a:t>
            </a:r>
            <a:r>
              <a:rPr lang="en-US" dirty="0" err="1" smtClean="0"/>
              <a:t>Truevision_TGA</a:t>
            </a:r>
            <a:r>
              <a:rPr lang="en-US" dirty="0" smtClean="0"/>
              <a:t> </a:t>
            </a:r>
          </a:p>
          <a:p>
            <a:endParaRPr lang="en-US" dirty="0" smtClean="0"/>
          </a:p>
          <a:p>
            <a:r>
              <a:rPr lang="en-US" dirty="0" err="1" smtClean="0"/>
              <a:t>Woelfel</a:t>
            </a:r>
            <a:r>
              <a:rPr lang="en-US" dirty="0" smtClean="0"/>
              <a:t>, J. and E. L. Fink (1980). The Measurement of Communication Processes: Galileo Theory and Method. New York, Academic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Keyword Quickie</a:t>
            </a:r>
          </a:p>
          <a:p>
            <a:r>
              <a:rPr lang="en-US" dirty="0" smtClean="0"/>
              <a:t>Obtaining the Software</a:t>
            </a:r>
          </a:p>
          <a:p>
            <a:r>
              <a:rPr lang="en-US" dirty="0" smtClean="0"/>
              <a:t>M2C 4.0 – Creating the MDS Coordinates for ET-V</a:t>
            </a:r>
          </a:p>
          <a:p>
            <a:pPr lvl="1"/>
            <a:r>
              <a:rPr lang="en-US" sz="1700" dirty="0" smtClean="0"/>
              <a:t>Conversion of Raw Data to Coordinates using Structural Equivalence (SE) and Multidimensional Scaling (MDS) methodologies</a:t>
            </a:r>
          </a:p>
          <a:p>
            <a:pPr lvl="1"/>
            <a:r>
              <a:rPr lang="en-US" sz="1700" dirty="0" err="1" smtClean="0"/>
              <a:t>Procrustes</a:t>
            </a:r>
            <a:r>
              <a:rPr lang="en-US" sz="1700" dirty="0" smtClean="0"/>
              <a:t> Rotation for Longitudinal or Optimal Choice Analysis</a:t>
            </a:r>
          </a:p>
          <a:p>
            <a:pPr lvl="1"/>
            <a:r>
              <a:rPr lang="en-US" sz="1700" dirty="0" smtClean="0"/>
              <a:t>Centrality Calculations</a:t>
            </a:r>
          </a:p>
          <a:p>
            <a:pPr lvl="1"/>
            <a:r>
              <a:rPr lang="en-US" sz="1700" dirty="0" smtClean="0"/>
              <a:t>The GUI Interface</a:t>
            </a:r>
          </a:p>
          <a:p>
            <a:pPr lvl="1"/>
            <a:r>
              <a:rPr lang="en-US" sz="1700" dirty="0" smtClean="0"/>
              <a:t>The Input File</a:t>
            </a:r>
          </a:p>
          <a:p>
            <a:pPr lvl="1"/>
            <a:r>
              <a:rPr lang="en-US" sz="1700" dirty="0" smtClean="0"/>
              <a:t>Outputs</a:t>
            </a:r>
          </a:p>
          <a:p>
            <a:r>
              <a:rPr lang="en-US" dirty="0" smtClean="0"/>
              <a:t>ET-V 1.0 – Visual Complexity with Complex Data</a:t>
            </a:r>
          </a:p>
          <a:p>
            <a:pPr lvl="1"/>
            <a:r>
              <a:rPr lang="en-US" sz="1700" dirty="0" smtClean="0"/>
              <a:t>The GUI Interface</a:t>
            </a:r>
          </a:p>
          <a:p>
            <a:pPr lvl="1"/>
            <a:r>
              <a:rPr lang="en-US" sz="1700" dirty="0" smtClean="0"/>
              <a:t>Intonation and Animation of Longitudinal Data</a:t>
            </a:r>
          </a:p>
          <a:p>
            <a:pPr lvl="1"/>
            <a:r>
              <a:rPr lang="en-US" sz="1700" dirty="0" smtClean="0"/>
              <a:t>Examples</a:t>
            </a:r>
          </a:p>
          <a:p>
            <a:pPr lvl="2"/>
            <a:r>
              <a:rPr lang="en-US" sz="1400" dirty="0" smtClean="0"/>
              <a:t>Canadian Migration Patterns (Barnett &amp; Sung, 2003)</a:t>
            </a:r>
          </a:p>
          <a:p>
            <a:pPr lvl="2"/>
            <a:r>
              <a:rPr lang="en-US" sz="1400" dirty="0" smtClean="0"/>
              <a:t>US Senate Co-sponsorship Networks (Fowler, 2010)</a:t>
            </a:r>
          </a:p>
          <a:p>
            <a:pPr lvl="2"/>
            <a:r>
              <a:rPr lang="en-US" sz="1400" dirty="0" smtClean="0"/>
              <a:t>Sunbelt Conference Co-authorship Networks</a:t>
            </a:r>
          </a:p>
          <a:p>
            <a:r>
              <a:rPr lang="en-US" dirty="0" smtClean="0"/>
              <a:t>Bibliography</a:t>
            </a:r>
          </a:p>
          <a:p>
            <a:r>
              <a:rPr lang="en-US" dirty="0" smtClean="0"/>
              <a:t>Q&amp;A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Keyword Quickie</a:t>
            </a:r>
            <a:endParaRPr lang="en-US" dirty="0"/>
          </a:p>
        </p:txBody>
      </p:sp>
      <p:sp>
        <p:nvSpPr>
          <p:cNvPr id="3" name="Content Placeholder 2"/>
          <p:cNvSpPr>
            <a:spLocks noGrp="1"/>
          </p:cNvSpPr>
          <p:nvPr>
            <p:ph idx="1"/>
          </p:nvPr>
        </p:nvSpPr>
        <p:spPr/>
        <p:txBody>
          <a:bodyPr/>
          <a:lstStyle/>
          <a:p>
            <a:r>
              <a:rPr lang="en-US" b="1" dirty="0" smtClean="0"/>
              <a:t>Token, Object, Entity, Element, Word, Node</a:t>
            </a:r>
            <a:r>
              <a:rPr lang="en-US" dirty="0" smtClean="0"/>
              <a:t> – These refer to the individual </a:t>
            </a:r>
            <a:r>
              <a:rPr lang="en-US" i="1" dirty="0" smtClean="0"/>
              <a:t>things</a:t>
            </a:r>
            <a:r>
              <a:rPr lang="en-US" dirty="0" smtClean="0"/>
              <a:t> being studied.</a:t>
            </a:r>
          </a:p>
          <a:p>
            <a:endParaRPr lang="en-US" dirty="0" smtClean="0"/>
          </a:p>
          <a:p>
            <a:r>
              <a:rPr lang="en-US" b="1" dirty="0" smtClean="0"/>
              <a:t>Edge, Relation  - </a:t>
            </a:r>
            <a:r>
              <a:rPr lang="en-US" dirty="0" smtClean="0"/>
              <a:t>These refer to the non-zero value </a:t>
            </a:r>
            <a:r>
              <a:rPr lang="en-US" i="1" dirty="0" smtClean="0"/>
              <a:t>relating</a:t>
            </a:r>
            <a:r>
              <a:rPr lang="en-US" dirty="0" smtClean="0"/>
              <a:t> two objects.</a:t>
            </a:r>
          </a:p>
          <a:p>
            <a:endParaRPr lang="en-US" b="1" dirty="0" smtClean="0"/>
          </a:p>
          <a:p>
            <a:r>
              <a:rPr lang="en-US" b="1" dirty="0" smtClean="0"/>
              <a:t>Set, System, Matrix, Network, Space – </a:t>
            </a:r>
            <a:r>
              <a:rPr lang="en-US" dirty="0" smtClean="0"/>
              <a:t>These refer to the </a:t>
            </a:r>
            <a:r>
              <a:rPr lang="en-US" i="1" dirty="0" smtClean="0"/>
              <a:t>collection of objects</a:t>
            </a:r>
            <a:r>
              <a:rPr lang="en-US" dirty="0" smtClean="0"/>
              <a:t> being studied.</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the Software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Where:</a:t>
            </a:r>
          </a:p>
          <a:p>
            <a:r>
              <a:rPr lang="en-US" dirty="0" smtClean="0"/>
              <a:t>Website : http://www.elbirttechnologies.com</a:t>
            </a:r>
          </a:p>
          <a:p>
            <a:r>
              <a:rPr lang="en-US" dirty="0" smtClean="0"/>
              <a:t>Cost : $ 0.00 – FREE</a:t>
            </a:r>
          </a:p>
          <a:p>
            <a:pPr>
              <a:buNone/>
            </a:pPr>
            <a:r>
              <a:rPr lang="en-US" b="1" dirty="0" smtClean="0"/>
              <a:t>Requirements</a:t>
            </a:r>
          </a:p>
          <a:p>
            <a:r>
              <a:rPr lang="en-US" dirty="0" smtClean="0"/>
              <a:t>Java Runtime Environment (latest)</a:t>
            </a:r>
          </a:p>
          <a:p>
            <a:r>
              <a:rPr lang="en-US" dirty="0" smtClean="0"/>
              <a:t>Windows OS</a:t>
            </a:r>
          </a:p>
          <a:p>
            <a:pPr>
              <a:buNone/>
            </a:pPr>
            <a:r>
              <a:rPr lang="en-US" b="1" dirty="0" smtClean="0"/>
              <a:t>Installation</a:t>
            </a:r>
          </a:p>
          <a:p>
            <a:r>
              <a:rPr lang="en-US" dirty="0" smtClean="0"/>
              <a:t>Unzip the downloaded </a:t>
            </a:r>
            <a:r>
              <a:rPr lang="en-US" dirty="0" smtClean="0"/>
              <a:t>file.</a:t>
            </a:r>
          </a:p>
          <a:p>
            <a:r>
              <a:rPr lang="en-US" dirty="0" smtClean="0"/>
              <a:t>R</a:t>
            </a:r>
            <a:r>
              <a:rPr lang="en-US" dirty="0" smtClean="0"/>
              <a:t>un </a:t>
            </a:r>
            <a:r>
              <a:rPr lang="en-US" dirty="0" smtClean="0"/>
              <a:t>the unzipped </a:t>
            </a:r>
            <a:r>
              <a:rPr lang="en-US" dirty="0" smtClean="0"/>
              <a:t>JAR file </a:t>
            </a:r>
            <a:r>
              <a:rPr lang="en-US" dirty="0" smtClean="0"/>
              <a:t>to start the installation process</a:t>
            </a:r>
            <a:r>
              <a:rPr lang="en-US" dirty="0" smtClean="0"/>
              <a:t>.</a:t>
            </a:r>
          </a:p>
          <a:p>
            <a:pPr>
              <a:buNone/>
            </a:pPr>
            <a:r>
              <a:rPr lang="en-US" b="1" dirty="0" smtClean="0"/>
              <a:t>Installation Notes</a:t>
            </a:r>
          </a:p>
          <a:p>
            <a:r>
              <a:rPr lang="en-US" dirty="0" smtClean="0"/>
              <a:t>Make sure your Java installation matches your OS bit type.</a:t>
            </a:r>
          </a:p>
          <a:p>
            <a:r>
              <a:rPr lang="en-US" dirty="0" smtClean="0"/>
              <a:t>No System Changes Made – Just delete the install directory!</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Matrix to Coordinates 4.0</a:t>
            </a:r>
            <a:endParaRPr lang="en-US" dirty="0"/>
          </a:p>
        </p:txBody>
      </p:sp>
      <p:sp>
        <p:nvSpPr>
          <p:cNvPr id="5" name="Text Placeholder 4"/>
          <p:cNvSpPr>
            <a:spLocks noGrp="1"/>
          </p:cNvSpPr>
          <p:nvPr>
            <p:ph type="body" idx="1"/>
          </p:nvPr>
        </p:nvSpPr>
        <p:spPr/>
        <p:txBody>
          <a:bodyPr/>
          <a:lstStyle/>
          <a:p>
            <a:r>
              <a:rPr lang="en-US" dirty="0" smtClean="0"/>
              <a:t>Converting data to coordinate systems has never been so simple.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to Coordinates 4.0</a:t>
            </a:r>
            <a:br>
              <a:rPr lang="en-US" dirty="0" smtClean="0"/>
            </a:br>
            <a:r>
              <a:rPr lang="en-US" sz="2000" b="1" dirty="0" smtClean="0">
                <a:solidFill>
                  <a:schemeClr val="tx1"/>
                </a:solidFill>
              </a:rPr>
              <a:t>Conversion of Raw Data to Coordinates using Structural Equivalence (SE) and Multidimensional Scaling (MDS) methodologies.</a:t>
            </a:r>
            <a:endParaRPr lang="en-US" sz="2000" dirty="0">
              <a:solidFill>
                <a:schemeClr val="tx1"/>
              </a:solidFill>
            </a:endParaRPr>
          </a:p>
        </p:txBody>
      </p:sp>
      <p:sp>
        <p:nvSpPr>
          <p:cNvPr id="6" name="TextBox 5"/>
          <p:cNvSpPr txBox="1"/>
          <p:nvPr/>
        </p:nvSpPr>
        <p:spPr>
          <a:xfrm>
            <a:off x="457200" y="1905000"/>
            <a:ext cx="3276600" cy="923330"/>
          </a:xfrm>
          <a:prstGeom prst="rect">
            <a:avLst/>
          </a:prstGeom>
          <a:noFill/>
          <a:ln w="3175">
            <a:solidFill>
              <a:schemeClr val="tx1"/>
            </a:solidFill>
          </a:ln>
        </p:spPr>
        <p:txBody>
          <a:bodyPr wrap="square" rtlCol="0">
            <a:spAutoFit/>
          </a:bodyPr>
          <a:lstStyle/>
          <a:p>
            <a:r>
              <a:rPr lang="en-US" b="1" dirty="0" smtClean="0">
                <a:solidFill>
                  <a:srgbClr val="C00000"/>
                </a:solidFill>
              </a:rPr>
              <a:t>MDS Requires the input data be a symmetrical relative distance matrix.</a:t>
            </a:r>
            <a:endParaRPr lang="en-US" b="1" dirty="0">
              <a:solidFill>
                <a:srgbClr val="C00000"/>
              </a:solidFill>
            </a:endParaRPr>
          </a:p>
        </p:txBody>
      </p:sp>
      <p:sp>
        <p:nvSpPr>
          <p:cNvPr id="8" name="Content Placeholder 3"/>
          <p:cNvSpPr>
            <a:spLocks noGrp="1"/>
          </p:cNvSpPr>
          <p:nvPr>
            <p:ph sz="half" idx="1"/>
          </p:nvPr>
        </p:nvSpPr>
        <p:spPr>
          <a:xfrm>
            <a:off x="457200" y="4495800"/>
            <a:ext cx="3276600" cy="1310640"/>
          </a:xfrm>
          <a:ln w="3175">
            <a:solidFill>
              <a:schemeClr val="tx1"/>
            </a:solidFill>
          </a:ln>
        </p:spPr>
        <p:txBody>
          <a:bodyPr>
            <a:normAutofit/>
          </a:bodyPr>
          <a:lstStyle/>
          <a:p>
            <a:pPr>
              <a:buNone/>
            </a:pPr>
            <a:r>
              <a:rPr lang="en-US" sz="2000" b="1" dirty="0" smtClean="0">
                <a:solidFill>
                  <a:schemeClr val="accent6"/>
                </a:solidFill>
              </a:rPr>
              <a:t>Input Data Variation</a:t>
            </a:r>
          </a:p>
          <a:p>
            <a:r>
              <a:rPr lang="en-US" sz="1500" dirty="0" smtClean="0"/>
              <a:t>Symmetrical vs. Directed</a:t>
            </a:r>
          </a:p>
          <a:p>
            <a:r>
              <a:rPr lang="en-US" sz="1500" dirty="0" smtClean="0"/>
              <a:t>Values not measured as distances.</a:t>
            </a:r>
          </a:p>
          <a:p>
            <a:r>
              <a:rPr lang="en-US" sz="1500" dirty="0" smtClean="0"/>
              <a:t>Positive and Negative Values</a:t>
            </a:r>
            <a:endParaRPr lang="en-US" sz="1500" dirty="0"/>
          </a:p>
        </p:txBody>
      </p:sp>
      <p:sp>
        <p:nvSpPr>
          <p:cNvPr id="10" name="Content Placeholder 3"/>
          <p:cNvSpPr>
            <a:spLocks noGrp="1"/>
          </p:cNvSpPr>
          <p:nvPr>
            <p:ph sz="half" idx="1"/>
          </p:nvPr>
        </p:nvSpPr>
        <p:spPr>
          <a:xfrm>
            <a:off x="4038600" y="1905000"/>
            <a:ext cx="4572000" cy="3886200"/>
          </a:xfrm>
          <a:ln w="3175">
            <a:solidFill>
              <a:schemeClr val="tx1"/>
            </a:solidFill>
          </a:ln>
        </p:spPr>
        <p:txBody>
          <a:bodyPr>
            <a:noAutofit/>
          </a:bodyPr>
          <a:lstStyle/>
          <a:p>
            <a:pPr>
              <a:buNone/>
            </a:pPr>
            <a:r>
              <a:rPr lang="en-US" sz="2000" dirty="0" smtClean="0">
                <a:solidFill>
                  <a:schemeClr val="tx2"/>
                </a:solidFill>
              </a:rPr>
              <a:t>The SE Solution</a:t>
            </a:r>
          </a:p>
          <a:p>
            <a:r>
              <a:rPr lang="en-US" sz="1600" b="1" dirty="0" smtClean="0"/>
              <a:t>Uses</a:t>
            </a:r>
            <a:r>
              <a:rPr lang="en-US" sz="1600" dirty="0" smtClean="0"/>
              <a:t> the Pythagorean theorem to create distances.</a:t>
            </a:r>
          </a:p>
          <a:p>
            <a:r>
              <a:rPr lang="en-US" sz="1600" b="1" dirty="0" smtClean="0"/>
              <a:t>Uses</a:t>
            </a:r>
            <a:r>
              <a:rPr lang="en-US" sz="1600" dirty="0" smtClean="0"/>
              <a:t> the squared difference between values to determine distance (accommodates +/- values) while returning a final + value (distance).</a:t>
            </a:r>
          </a:p>
          <a:p>
            <a:r>
              <a:rPr lang="en-US" sz="1600" b="1" dirty="0" smtClean="0"/>
              <a:t>Considers</a:t>
            </a:r>
            <a:r>
              <a:rPr lang="en-US" sz="1600" dirty="0" smtClean="0"/>
              <a:t> both row and column values for each element in the matrix as they relate to the row and column values of another object (accommodates symmetry and directed).</a:t>
            </a:r>
          </a:p>
          <a:p>
            <a:r>
              <a:rPr lang="en-US" sz="1600" b="1" dirty="0" smtClean="0"/>
              <a:t>Creates</a:t>
            </a:r>
            <a:r>
              <a:rPr lang="en-US" sz="1600" dirty="0" smtClean="0"/>
              <a:t> a structural similarity matrix where the larger the resulting value the more distance exists (structurally) between the objects – Exactly what MDS wants.</a:t>
            </a:r>
            <a:endParaRPr lang="en-US" sz="1600"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5" name="Object 1"/>
          <p:cNvGraphicFramePr>
            <a:graphicFrameLocks noChangeAspect="1"/>
          </p:cNvGraphicFramePr>
          <p:nvPr/>
        </p:nvGraphicFramePr>
        <p:xfrm>
          <a:off x="2362200" y="5943600"/>
          <a:ext cx="4724400" cy="485775"/>
        </p:xfrm>
        <a:graphic>
          <a:graphicData uri="http://schemas.openxmlformats.org/presentationml/2006/ole">
            <p:oleObj spid="_x0000_s16385" name="Equation" r:id="rId3" imgW="4724400" imgH="482600" progId="Equation.3">
              <p:embed/>
            </p:oleObj>
          </a:graphicData>
        </a:graphic>
      </p:graphicFrame>
      <p:sp>
        <p:nvSpPr>
          <p:cNvPr id="13" name="TextBox 12"/>
          <p:cNvSpPr txBox="1"/>
          <p:nvPr/>
        </p:nvSpPr>
        <p:spPr>
          <a:xfrm>
            <a:off x="457200" y="3124200"/>
            <a:ext cx="3276600" cy="1077218"/>
          </a:xfrm>
          <a:prstGeom prst="rect">
            <a:avLst/>
          </a:prstGeom>
          <a:noFill/>
          <a:ln w="3175">
            <a:solidFill>
              <a:schemeClr val="tx1"/>
            </a:solidFill>
          </a:ln>
        </p:spPr>
        <p:txBody>
          <a:bodyPr wrap="square" rtlCol="0">
            <a:spAutoFit/>
          </a:bodyPr>
          <a:lstStyle/>
          <a:p>
            <a:r>
              <a:rPr lang="en-US" sz="1600" dirty="0" smtClean="0"/>
              <a:t>MDS produced results without consideration for the previous (time series) data set.  Hence the need for </a:t>
            </a:r>
            <a:r>
              <a:rPr lang="en-US" sz="1600" b="1" dirty="0" err="1" smtClean="0"/>
              <a:t>Procrustes</a:t>
            </a:r>
            <a:r>
              <a:rPr lang="en-US" sz="1600" dirty="0" smtClean="0"/>
              <a:t> rotation.</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3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uiExpand="1" build="p" animBg="1"/>
      <p:bldP spid="10" grpId="0" uiExpand="1" build="p"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to Coordinates 4.0</a:t>
            </a:r>
            <a:br>
              <a:rPr lang="en-US" dirty="0" smtClean="0"/>
            </a:br>
            <a:r>
              <a:rPr lang="en-US" sz="2700" b="1" dirty="0" err="1" smtClean="0">
                <a:solidFill>
                  <a:schemeClr val="tx1"/>
                </a:solidFill>
              </a:rPr>
              <a:t>Procrustes</a:t>
            </a:r>
            <a:r>
              <a:rPr lang="en-US" sz="2700" b="1" dirty="0" smtClean="0">
                <a:solidFill>
                  <a:schemeClr val="tx1"/>
                </a:solidFill>
              </a:rPr>
              <a:t> Rotation for Longitudinal or Optimal Choice Analysis</a:t>
            </a:r>
            <a:endParaRPr lang="en-US" sz="2700" dirty="0">
              <a:solidFill>
                <a:schemeClr val="tx1"/>
              </a:solidFill>
            </a:endParaRPr>
          </a:p>
        </p:txBody>
      </p:sp>
      <p:sp>
        <p:nvSpPr>
          <p:cNvPr id="7" name="Text Placeholder 6"/>
          <p:cNvSpPr>
            <a:spLocks noGrp="1"/>
          </p:cNvSpPr>
          <p:nvPr>
            <p:ph type="body" idx="1"/>
          </p:nvPr>
        </p:nvSpPr>
        <p:spPr>
          <a:xfrm>
            <a:off x="457200" y="4343400"/>
            <a:ext cx="4040188" cy="762000"/>
          </a:xfrm>
          <a:ln w="3175">
            <a:solidFill>
              <a:schemeClr val="tx1"/>
            </a:solidFill>
          </a:ln>
        </p:spPr>
        <p:txBody>
          <a:bodyPr/>
          <a:lstStyle/>
          <a:p>
            <a:pPr algn="ctr"/>
            <a:r>
              <a:rPr lang="en-US" dirty="0" smtClean="0"/>
              <a:t>Time Series Rotation</a:t>
            </a:r>
            <a:endParaRPr lang="en-US" dirty="0"/>
          </a:p>
        </p:txBody>
      </p:sp>
      <p:sp>
        <p:nvSpPr>
          <p:cNvPr id="9" name="Text Placeholder 8"/>
          <p:cNvSpPr>
            <a:spLocks noGrp="1"/>
          </p:cNvSpPr>
          <p:nvPr>
            <p:ph type="body" sz="half" idx="3"/>
          </p:nvPr>
        </p:nvSpPr>
        <p:spPr>
          <a:xfrm>
            <a:off x="4645025" y="4343400"/>
            <a:ext cx="4041775" cy="762000"/>
          </a:xfrm>
          <a:ln w="3175">
            <a:solidFill>
              <a:schemeClr val="tx1"/>
            </a:solidFill>
          </a:ln>
        </p:spPr>
        <p:txBody>
          <a:bodyPr>
            <a:normAutofit/>
          </a:bodyPr>
          <a:lstStyle/>
          <a:p>
            <a:pPr algn="ctr"/>
            <a:r>
              <a:rPr lang="en-US" dirty="0" smtClean="0"/>
              <a:t>Optimal Choice Rotation</a:t>
            </a:r>
            <a:endParaRPr lang="en-US" dirty="0"/>
          </a:p>
        </p:txBody>
      </p:sp>
      <p:sp>
        <p:nvSpPr>
          <p:cNvPr id="8" name="Content Placeholder 7"/>
          <p:cNvSpPr>
            <a:spLocks noGrp="1"/>
          </p:cNvSpPr>
          <p:nvPr>
            <p:ph sz="quarter" idx="2"/>
          </p:nvPr>
        </p:nvSpPr>
        <p:spPr>
          <a:xfrm>
            <a:off x="457200" y="5105400"/>
            <a:ext cx="4040188" cy="1143000"/>
          </a:xfrm>
          <a:ln w="3175">
            <a:solidFill>
              <a:schemeClr val="tx1"/>
            </a:solidFill>
          </a:ln>
        </p:spPr>
        <p:txBody>
          <a:bodyPr/>
          <a:lstStyle/>
          <a:p>
            <a:r>
              <a:rPr lang="en-US" dirty="0" smtClean="0"/>
              <a:t>Rotates to the previous data set coordinates.</a:t>
            </a:r>
          </a:p>
        </p:txBody>
      </p:sp>
      <p:sp>
        <p:nvSpPr>
          <p:cNvPr id="10" name="Content Placeholder 9"/>
          <p:cNvSpPr>
            <a:spLocks noGrp="1"/>
          </p:cNvSpPr>
          <p:nvPr>
            <p:ph sz="quarter" idx="4"/>
          </p:nvPr>
        </p:nvSpPr>
        <p:spPr>
          <a:xfrm>
            <a:off x="4645025" y="5105400"/>
            <a:ext cx="4041775" cy="1143000"/>
          </a:xfrm>
          <a:ln w="3175">
            <a:solidFill>
              <a:schemeClr val="tx1"/>
            </a:solidFill>
          </a:ln>
        </p:spPr>
        <p:txBody>
          <a:bodyPr/>
          <a:lstStyle/>
          <a:p>
            <a:r>
              <a:rPr lang="en-US" dirty="0" smtClean="0"/>
              <a:t>Determine the dataset that shares the most concepts with the current data set.</a:t>
            </a:r>
          </a:p>
          <a:p>
            <a:pPr>
              <a:buNone/>
            </a:pPr>
            <a:endParaRPr lang="en-US" dirty="0"/>
          </a:p>
        </p:txBody>
      </p:sp>
      <p:sp>
        <p:nvSpPr>
          <p:cNvPr id="12" name="Content Placeholder 7"/>
          <p:cNvSpPr txBox="1">
            <a:spLocks/>
          </p:cNvSpPr>
          <p:nvPr/>
        </p:nvSpPr>
        <p:spPr>
          <a:xfrm>
            <a:off x="457200" y="1981200"/>
            <a:ext cx="8229600" cy="2209800"/>
          </a:xfrm>
          <a:prstGeom prst="rect">
            <a:avLst/>
          </a:prstGeom>
        </p:spPr>
        <p:txBody>
          <a:bodyPr vert="horz" tIns="0">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Custom</a:t>
            </a:r>
            <a:r>
              <a:rPr kumimoji="0" lang="en-US" sz="2400" b="0" i="0" u="none" strike="noStrike" kern="1200" cap="none" spc="0" normalizeH="0" noProof="0" dirty="0" smtClean="0">
                <a:ln>
                  <a:noFill/>
                </a:ln>
                <a:solidFill>
                  <a:schemeClr val="tx1"/>
                </a:solidFill>
                <a:effectLst/>
                <a:uLnTx/>
                <a:uFillTx/>
                <a:latin typeface="+mn-lt"/>
                <a:ea typeface="+mn-ea"/>
                <a:cs typeface="+mn-cs"/>
              </a:rPr>
              <a:t> Solution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lang="en-US" sz="2400" baseline="0" dirty="0" smtClean="0"/>
              <a:t>Rotates</a:t>
            </a:r>
            <a:r>
              <a:rPr lang="en-US" sz="2400" dirty="0" smtClean="0"/>
              <a:t> the Entire Space based on Shared Labels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Optimal</a:t>
            </a:r>
            <a:r>
              <a:rPr kumimoji="0" lang="en-US" sz="2400" b="0" i="0" u="none" strike="noStrike" kern="1200" cap="none" spc="0" normalizeH="0" noProof="0" dirty="0" smtClean="0">
                <a:ln>
                  <a:noFill/>
                </a:ln>
                <a:solidFill>
                  <a:schemeClr val="tx1"/>
                </a:solidFill>
                <a:effectLst/>
                <a:uLnTx/>
                <a:uFillTx/>
                <a:latin typeface="+mn-lt"/>
                <a:ea typeface="+mn-ea"/>
                <a:cs typeface="+mn-cs"/>
              </a:rPr>
              <a:t> Choice solution for non-longitudinal comparison analysis.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lang="en-US" sz="2400" baseline="0" dirty="0" smtClean="0"/>
              <a:t>Time</a:t>
            </a:r>
            <a:r>
              <a:rPr lang="en-US" sz="2400" dirty="0" smtClean="0"/>
              <a:t> Series solution for longitudinal analysis.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Scaling</a:t>
            </a:r>
            <a:r>
              <a:rPr kumimoji="0" lang="en-US" sz="2400" b="0" i="0" u="none" strike="noStrike" kern="1200" cap="none" spc="0" normalizeH="0" noProof="0" dirty="0" smtClean="0">
                <a:ln>
                  <a:noFill/>
                </a:ln>
                <a:solidFill>
                  <a:schemeClr val="tx1"/>
                </a:solidFill>
                <a:effectLst/>
                <a:uLnTx/>
                <a:uFillTx/>
                <a:latin typeface="+mn-lt"/>
                <a:ea typeface="+mn-ea"/>
                <a:cs typeface="+mn-cs"/>
              </a:rPr>
              <a:t> as part of rotation optional.</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9" grpId="0" uiExpand="1" build="p" animBg="1"/>
      <p:bldP spid="8" grpId="0" uiExpand="1" build="p" animBg="1"/>
      <p:bldP spid="10" grpId="0" uiExpand="1" build="p" animBg="1"/>
      <p:bldP spid="12"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to Coordinates 4.0</a:t>
            </a:r>
            <a:endParaRPr lang="en-US" dirty="0"/>
          </a:p>
        </p:txBody>
      </p:sp>
      <p:sp>
        <p:nvSpPr>
          <p:cNvPr id="7" name="Text Placeholder 6"/>
          <p:cNvSpPr>
            <a:spLocks noGrp="1"/>
          </p:cNvSpPr>
          <p:nvPr>
            <p:ph type="body" idx="1"/>
          </p:nvPr>
        </p:nvSpPr>
        <p:spPr/>
        <p:txBody>
          <a:bodyPr/>
          <a:lstStyle/>
          <a:p>
            <a:pPr algn="ctr"/>
            <a:r>
              <a:rPr lang="en-US" dirty="0" smtClean="0"/>
              <a:t>Without Rotation</a:t>
            </a:r>
            <a:endParaRPr lang="en-US" dirty="0"/>
          </a:p>
        </p:txBody>
      </p:sp>
      <p:sp>
        <p:nvSpPr>
          <p:cNvPr id="9" name="Text Placeholder 8"/>
          <p:cNvSpPr>
            <a:spLocks noGrp="1"/>
          </p:cNvSpPr>
          <p:nvPr>
            <p:ph type="body" sz="half" idx="3"/>
          </p:nvPr>
        </p:nvSpPr>
        <p:spPr/>
        <p:txBody>
          <a:bodyPr/>
          <a:lstStyle/>
          <a:p>
            <a:pPr algn="ctr"/>
            <a:r>
              <a:rPr lang="en-US" dirty="0" smtClean="0"/>
              <a:t>With Rotation</a:t>
            </a:r>
            <a:endParaRPr lang="en-US" dirty="0"/>
          </a:p>
        </p:txBody>
      </p:sp>
      <p:pic>
        <p:nvPicPr>
          <p:cNvPr id="24" name="Content Placeholder 23" descr="snapshot_10.jpg"/>
          <p:cNvPicPr>
            <a:picLocks noGrp="1" noChangeAspect="1"/>
          </p:cNvPicPr>
          <p:nvPr>
            <p:ph sz="quarter" idx="2"/>
          </p:nvPr>
        </p:nvPicPr>
        <p:blipFill>
          <a:blip r:embed="rId2" cstate="print"/>
          <a:stretch>
            <a:fillRect/>
          </a:stretch>
        </p:blipFill>
        <p:spPr>
          <a:xfrm>
            <a:off x="457200" y="2520828"/>
            <a:ext cx="4040188" cy="3834056"/>
          </a:xfrm>
        </p:spPr>
      </p:pic>
      <p:pic>
        <p:nvPicPr>
          <p:cNvPr id="25" name="Content Placeholder 24" descr="snapshot_23.jpg"/>
          <p:cNvPicPr>
            <a:picLocks noGrp="1" noChangeAspect="1"/>
          </p:cNvPicPr>
          <p:nvPr>
            <p:ph sz="quarter" idx="4"/>
          </p:nvPr>
        </p:nvPicPr>
        <p:blipFill>
          <a:blip r:embed="rId3" cstate="print"/>
          <a:stretch>
            <a:fillRect/>
          </a:stretch>
        </p:blipFill>
        <p:spPr>
          <a:xfrm>
            <a:off x="4645025" y="2520075"/>
            <a:ext cx="4041775" cy="3835562"/>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1569</TotalTime>
  <Words>1515</Words>
  <Application>Microsoft Office PowerPoint</Application>
  <PresentationFormat>On-screen Show (4:3)</PresentationFormat>
  <Paragraphs>230</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Flow</vt:lpstr>
      <vt:lpstr>Equation</vt:lpstr>
      <vt:lpstr>Elbirt Technologies Software Suite</vt:lpstr>
      <vt:lpstr>Special Thanks</vt:lpstr>
      <vt:lpstr>Presentation Overview </vt:lpstr>
      <vt:lpstr>A Keyword Quickie</vt:lpstr>
      <vt:lpstr>Obtaining the Software</vt:lpstr>
      <vt:lpstr>Matrix to Coordinates 4.0</vt:lpstr>
      <vt:lpstr>Matrix to Coordinates 4.0 Conversion of Raw Data to Coordinates using Structural Equivalence (SE) and Multidimensional Scaling (MDS) methodologies.</vt:lpstr>
      <vt:lpstr>Matrix to Coordinates 4.0 Procrustes Rotation for Longitudinal or Optimal Choice Analysis</vt:lpstr>
      <vt:lpstr>Matrix to Coordinates 4.0</vt:lpstr>
      <vt:lpstr>Slide 10</vt:lpstr>
      <vt:lpstr>Slide 11</vt:lpstr>
      <vt:lpstr>Matrix to Coordinates 4.0 Centrality Calculations</vt:lpstr>
      <vt:lpstr>Matrix to Coordinates 4.0 The GUI Interface</vt:lpstr>
      <vt:lpstr>Matrix to Coordinates 4.0 The Input File</vt:lpstr>
      <vt:lpstr>Matrix to Coordinates 4.0 Outputs</vt:lpstr>
      <vt:lpstr>ET-V 1.0</vt:lpstr>
      <vt:lpstr>ET-V 1.0 The GUI Interface</vt:lpstr>
      <vt:lpstr>ET-V 1.0 The Input File</vt:lpstr>
      <vt:lpstr>Examples : Canadian Migration</vt:lpstr>
      <vt:lpstr>Examples : Senate Co-Sponsorship</vt:lpstr>
      <vt:lpstr>Examples : Sunbelt Co-Authorship</vt:lpstr>
      <vt:lpstr>Bibliography</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Elbirt Technologies Software Suite</dc:title>
  <dc:creator>Benjamin Elbirt</dc:creator>
  <cp:lastModifiedBy>Benjamin Elbirt</cp:lastModifiedBy>
  <cp:revision>62</cp:revision>
  <dcterms:created xsi:type="dcterms:W3CDTF">2010-11-04T13:52:22Z</dcterms:created>
  <dcterms:modified xsi:type="dcterms:W3CDTF">2010-11-05T18:09:49Z</dcterms:modified>
</cp:coreProperties>
</file>