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4" r:id="rId7"/>
    <p:sldId id="278" r:id="rId8"/>
    <p:sldId id="265" r:id="rId9"/>
    <p:sldId id="279" r:id="rId10"/>
    <p:sldId id="261" r:id="rId11"/>
    <p:sldId id="267" r:id="rId12"/>
    <p:sldId id="270" r:id="rId13"/>
    <p:sldId id="277" r:id="rId14"/>
    <p:sldId id="276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njamin Elbirt" initials="BE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4585" autoAdjust="0"/>
  </p:normalViewPr>
  <p:slideViewPr>
    <p:cSldViewPr>
      <p:cViewPr varScale="1">
        <p:scale>
          <a:sx n="107" d="100"/>
          <a:sy n="107" d="100"/>
        </p:scale>
        <p:origin x="-10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5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250-ACE5-4EE7-8E92-F1B964E83423}" type="datetimeFigureOut">
              <a:rPr lang="en-US" smtClean="0"/>
              <a:pPr/>
              <a:t>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F540-DCE0-4D1C-B87B-A55E12DCE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250-ACE5-4EE7-8E92-F1B964E83423}" type="datetimeFigureOut">
              <a:rPr lang="en-US" smtClean="0"/>
              <a:pPr/>
              <a:t>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F540-DCE0-4D1C-B87B-A55E12DCE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250-ACE5-4EE7-8E92-F1B964E83423}" type="datetimeFigureOut">
              <a:rPr lang="en-US" smtClean="0"/>
              <a:pPr/>
              <a:t>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F540-DCE0-4D1C-B87B-A55E12DCE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250-ACE5-4EE7-8E92-F1B964E83423}" type="datetimeFigureOut">
              <a:rPr lang="en-US" smtClean="0"/>
              <a:pPr/>
              <a:t>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F540-DCE0-4D1C-B87B-A55E12DCE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250-ACE5-4EE7-8E92-F1B964E83423}" type="datetimeFigureOut">
              <a:rPr lang="en-US" smtClean="0"/>
              <a:pPr/>
              <a:t>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F540-DCE0-4D1C-B87B-A55E12DCE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250-ACE5-4EE7-8E92-F1B964E83423}" type="datetimeFigureOut">
              <a:rPr lang="en-US" smtClean="0"/>
              <a:pPr/>
              <a:t>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F540-DCE0-4D1C-B87B-A55E12DCE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250-ACE5-4EE7-8E92-F1B964E83423}" type="datetimeFigureOut">
              <a:rPr lang="en-US" smtClean="0"/>
              <a:pPr/>
              <a:t>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F540-DCE0-4D1C-B87B-A55E12DCE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250-ACE5-4EE7-8E92-F1B964E83423}" type="datetimeFigureOut">
              <a:rPr lang="en-US" smtClean="0"/>
              <a:pPr/>
              <a:t>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F540-DCE0-4D1C-B87B-A55E12DCE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250-ACE5-4EE7-8E92-F1B964E83423}" type="datetimeFigureOut">
              <a:rPr lang="en-US" smtClean="0"/>
              <a:pPr/>
              <a:t>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F540-DCE0-4D1C-B87B-A55E12DCE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250-ACE5-4EE7-8E92-F1B964E83423}" type="datetimeFigureOut">
              <a:rPr lang="en-US" smtClean="0"/>
              <a:pPr/>
              <a:t>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F540-DCE0-4D1C-B87B-A55E12DCE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250-ACE5-4EE7-8E92-F1B964E83423}" type="datetimeFigureOut">
              <a:rPr lang="en-US" smtClean="0"/>
              <a:pPr/>
              <a:t>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F540-DCE0-4D1C-B87B-A55E12DCE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AB250-ACE5-4EE7-8E92-F1B964E83423}" type="datetimeFigureOut">
              <a:rPr lang="en-US" smtClean="0"/>
              <a:pPr/>
              <a:t>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0F540-DCE0-4D1C-B87B-A55E12DCE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8001000" cy="192405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Social Network Measures as</a:t>
            </a:r>
            <a:br>
              <a:rPr lang="en-US" b="1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b="1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Semantic Text Analysis Indicators</a:t>
            </a:r>
            <a:br>
              <a:rPr lang="en-US" b="1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b="1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for Compound Tokens</a:t>
            </a:r>
            <a:endParaRPr lang="en-US" b="1" dirty="0">
              <a:ln>
                <a:solidFill>
                  <a:schemeClr val="accent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895600"/>
            <a:ext cx="8077200" cy="1295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Words and Networks - Roles, Health, Methods</a:t>
            </a:r>
          </a:p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February 11, 2011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33400" y="4724400"/>
            <a:ext cx="80772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Benjamin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Elbirt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aseline="0" dirty="0" smtClean="0"/>
              <a:t>Elbirt Technologies</a:t>
            </a:r>
            <a:br>
              <a:rPr lang="en-US" baseline="0" dirty="0" smtClean="0"/>
            </a:br>
            <a:r>
              <a:rPr lang="en-US" baseline="0" dirty="0" smtClean="0"/>
              <a:t>www.elbirttechnologies.com</a:t>
            </a:r>
            <a:endParaRPr kumimoji="0" lang="en-US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Data Set for Examples</a:t>
            </a:r>
            <a:endParaRPr lang="en-US" dirty="0">
              <a:ln>
                <a:solidFill>
                  <a:schemeClr val="accent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/>
              <a:t>Sunbelt XXXI Conference Data</a:t>
            </a:r>
          </a:p>
          <a:p>
            <a:pPr lvl="1"/>
            <a:r>
              <a:rPr lang="en-US" dirty="0" smtClean="0"/>
              <a:t>Obtained from the INSNA website Database</a:t>
            </a:r>
          </a:p>
          <a:p>
            <a:pPr lvl="2"/>
            <a:r>
              <a:rPr lang="en-US" dirty="0" smtClean="0"/>
              <a:t>January 5, 2011 10:00 am EST</a:t>
            </a:r>
          </a:p>
          <a:p>
            <a:pPr lvl="1"/>
            <a:r>
              <a:rPr lang="en-US" dirty="0" smtClean="0"/>
              <a:t>Detection of UNICODE Character Sets:</a:t>
            </a:r>
          </a:p>
          <a:p>
            <a:pPr lvl="2"/>
            <a:r>
              <a:rPr lang="en-US" dirty="0" smtClean="0"/>
              <a:t>BASIC_LATIN</a:t>
            </a:r>
          </a:p>
          <a:p>
            <a:pPr lvl="2"/>
            <a:r>
              <a:rPr lang="en-US" dirty="0" smtClean="0"/>
              <a:t>SPECIALS</a:t>
            </a:r>
          </a:p>
          <a:p>
            <a:pPr lvl="1"/>
            <a:r>
              <a:rPr lang="en-US" dirty="0" smtClean="0"/>
              <a:t>405 Distinct Abstracts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Example  – Sunbelt XXXI Abstracts</a:t>
            </a:r>
            <a:endParaRPr lang="en-US" sz="3600" dirty="0">
              <a:ln>
                <a:solidFill>
                  <a:schemeClr val="accent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828800" y="1219200"/>
          <a:ext cx="5105400" cy="4561830"/>
        </p:xfrm>
        <a:graphic>
          <a:graphicData uri="http://schemas.openxmlformats.org/drawingml/2006/table">
            <a:tbl>
              <a:tblPr/>
              <a:tblGrid>
                <a:gridCol w="1326827"/>
                <a:gridCol w="778790"/>
                <a:gridCol w="1557580"/>
                <a:gridCol w="1442203"/>
              </a:tblGrid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C2D69A"/>
                          </a:solidFill>
                          <a:latin typeface="Calibri"/>
                        </a:rPr>
                        <a:t>Token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2D69A"/>
                          </a:solidFill>
                          <a:latin typeface="Calibri"/>
                        </a:rPr>
                        <a:t>Frequency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2D69A"/>
                          </a:solidFill>
                          <a:latin typeface="Calibri"/>
                        </a:rPr>
                        <a:t>Out Degree Centrality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2D69A"/>
                          </a:solidFill>
                          <a:latin typeface="Calibri"/>
                        </a:rPr>
                        <a:t>In Degree Centrality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1714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0.9974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0.9974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SOCIAL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833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0.9923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0.9923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STUDY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0.9460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0.9152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DATA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377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0.9306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0.9280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STRUCTURE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0.9100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0.9100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ANALYSIS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0.8663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0.8689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MODEL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0.8560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0.8689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RESEARCH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0.8560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0.8458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ORGANIZATION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0.8535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0.8252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RESULT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0.8509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0.8560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INDIVIDUAL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237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0.8483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0.8509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COMMUNITY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0.8175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0.7841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DIFFERENT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0.8046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0.8098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0.8021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0.7969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RELATIONSHIP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0.7918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0.7635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INFORMATION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0.7789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0.7943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PAPER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0.7712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0.7558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EFFECT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0.7584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0.7763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GROUP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0.7378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0.7429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BEHAVIOR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0.7301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0.7121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DEVELOP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0.7301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0.7301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LEVEL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0.7224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0.7275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NEW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0.7172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0.6967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0.7147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0.6812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FORM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0.7121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0.7044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733755" y="5943600"/>
            <a:ext cx="34050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Sorted by Out Degree Centrality</a:t>
            </a:r>
          </a:p>
          <a:p>
            <a:pPr algn="ctr"/>
            <a:r>
              <a:rPr lang="en-US" sz="1000" b="1" dirty="0" smtClean="0"/>
              <a:t>Single Iteration without Compound Token Methods</a:t>
            </a:r>
          </a:p>
          <a:p>
            <a:pPr algn="ctr"/>
            <a:r>
              <a:rPr lang="en-US" sz="1000" b="1" dirty="0" smtClean="0"/>
              <a:t>Min Token Size = 2, Min Token Frequency = 25, Tokens = 389</a:t>
            </a:r>
            <a:endParaRPr lang="en-US" sz="1000" b="1" dirty="0"/>
          </a:p>
        </p:txBody>
      </p:sp>
      <p:pic>
        <p:nvPicPr>
          <p:cNvPr id="17" name="Picture 16" descr="XXXI Abstracts 1 Iter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457200"/>
            <a:ext cx="5715000" cy="5715000"/>
          </a:xfrm>
          <a:prstGeom prst="rect">
            <a:avLst/>
          </a:prstGeom>
        </p:spPr>
      </p:pic>
      <p:pic>
        <p:nvPicPr>
          <p:cNvPr id="18" name="Picture 17" descr="XXXI Abstracts 1 Iteration with Ed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457200"/>
            <a:ext cx="5715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Example  – Sunbelt XXXI Abstracts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980295" y="6019800"/>
            <a:ext cx="47596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Sorted by Out Degree Centrality</a:t>
            </a:r>
          </a:p>
          <a:p>
            <a:pPr algn="ctr"/>
            <a:r>
              <a:rPr lang="en-US" sz="1000" b="1" dirty="0" smtClean="0"/>
              <a:t>Unlimited Iteration (14) with Compound Token Methods</a:t>
            </a:r>
          </a:p>
          <a:p>
            <a:pPr algn="ctr"/>
            <a:r>
              <a:rPr lang="en-US" sz="1000" b="1" dirty="0" smtClean="0"/>
              <a:t>Min Token Size = 2, Min Token Frequency = 15, Degree Threshold = 0.70, Tokens = 447</a:t>
            </a:r>
            <a:endParaRPr lang="en-US" sz="1000" b="1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752600" y="1219200"/>
          <a:ext cx="5181600" cy="4561830"/>
        </p:xfrm>
        <a:graphic>
          <a:graphicData uri="http://schemas.openxmlformats.org/drawingml/2006/table">
            <a:tbl>
              <a:tblPr/>
              <a:tblGrid>
                <a:gridCol w="1854200"/>
                <a:gridCol w="685800"/>
                <a:gridCol w="1371600"/>
                <a:gridCol w="1270000"/>
              </a:tblGrid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D7E4BC"/>
                          </a:solidFill>
                          <a:latin typeface="Calibri"/>
                        </a:rPr>
                        <a:t>Token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D7E4BC"/>
                          </a:solidFill>
                          <a:latin typeface="Calibri"/>
                        </a:rPr>
                        <a:t>Frequency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D7E4BC"/>
                          </a:solidFill>
                          <a:latin typeface="Calibri"/>
                        </a:rPr>
                        <a:t>Out Degree Centrality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D7E4BC"/>
                          </a:solidFill>
                          <a:latin typeface="Calibri"/>
                        </a:rPr>
                        <a:t>In Degree Centrality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SOCIAL_NETWORK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0.8076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0.7852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ORGANIZATION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0.6532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0.6152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STRUCTURE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0.6510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0.6421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DATA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0.6331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0.6309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DIFFERENT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0.6286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0.6309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0.5996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0.5615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STUDY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0.5973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0.5749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RESEARCH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0.5884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0.5503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0.5794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0.5570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0.5727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0.5749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COMMUNITY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0.5615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0.5280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INDIVIDUAL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0.5548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0.5772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WERE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0.5481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0.5749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ANALYSIS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0.5436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0.5638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BEHAVIOR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0.5436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0.5257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GROUP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0.5436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0.5123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0.5414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0.5347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FORM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0.5302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0.5078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PAPER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0.5302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0.5011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LEVEL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0.5257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0.5481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ACTOR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0.5235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0.4765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EXAMINE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0.5235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0.5034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EFFECT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0.5123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0.4989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RELATIONSHIP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0.5078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0.5168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PROVIDE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0.5056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0.5168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3" name="Picture 12" descr="XXXI Abstracts 14 Iteration 0.70 Thresho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609600"/>
            <a:ext cx="5715000" cy="5715000"/>
          </a:xfrm>
          <a:prstGeom prst="rect">
            <a:avLst/>
          </a:prstGeom>
        </p:spPr>
      </p:pic>
      <p:pic>
        <p:nvPicPr>
          <p:cNvPr id="14" name="Picture 13" descr="XXXI Abstracts 14 Iteration 0.70 Threshold with Ed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609600"/>
            <a:ext cx="5715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828800" y="1219200"/>
          <a:ext cx="5349631" cy="4606290"/>
        </p:xfrm>
        <a:graphic>
          <a:graphicData uri="http://schemas.openxmlformats.org/drawingml/2006/table">
            <a:tbl>
              <a:tblPr/>
              <a:tblGrid>
                <a:gridCol w="1390300"/>
                <a:gridCol w="816046"/>
                <a:gridCol w="1632090"/>
                <a:gridCol w="1511195"/>
              </a:tblGrid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atin typeface="Calibri"/>
                        </a:rPr>
                        <a:t>Token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atin typeface="Calibri"/>
                        </a:rPr>
                        <a:t>Frequency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atin typeface="Calibri"/>
                        </a:rPr>
                        <a:t>Out Degree Centrality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atin typeface="Calibri"/>
                        </a:rPr>
                        <a:t>In Degree Centrality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FORM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0.4475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0.3935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BEHAVIOR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0.4336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LEVEL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0.4336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0.4429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COMMUNITY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0.4352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EXAMINE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RESEARCH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MEASURE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0.4167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THEORETIC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0.4136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0.3966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PROVIDE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0.4090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0.4074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0.3827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CONTEXT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0.4028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0.4182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PROCESS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0.4028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0.4074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DEVELOP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0.4028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0.3966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0.4043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IDENTIFY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0.3920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0.3858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INTERACTION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0.3920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0.3843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ANALYZE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0.3889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0.4259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0.3889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0.3812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INFLUENCE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0.3873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0.3858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0.3627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EXPLORE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0.3765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0.3426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0.3750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0.3704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PAPER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0.3704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0.3395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Example  – Sunbelt XXXI Abstracts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133600" y="5943600"/>
            <a:ext cx="47596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Sorted by Out Degree Centrality</a:t>
            </a:r>
          </a:p>
          <a:p>
            <a:pPr algn="ctr"/>
            <a:r>
              <a:rPr lang="en-US" sz="1000" b="1" dirty="0" smtClean="0"/>
              <a:t>Unlimited Iteration (25) with Compound Token Methods</a:t>
            </a:r>
          </a:p>
          <a:p>
            <a:pPr algn="ctr"/>
            <a:r>
              <a:rPr lang="en-US" sz="1000" b="1" dirty="0" smtClean="0"/>
              <a:t>Min Token Size = 2, Min Token Frequency = 10, Degree Threshold = 0.45, Tokens = 648</a:t>
            </a:r>
            <a:endParaRPr lang="en-US" sz="1000" b="1" dirty="0"/>
          </a:p>
        </p:txBody>
      </p:sp>
      <p:pic>
        <p:nvPicPr>
          <p:cNvPr id="9" name="Picture 8" descr="XXXI Abstracts 25 Iteration 0.45 Thresho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457200"/>
            <a:ext cx="5715000" cy="5715000"/>
          </a:xfrm>
          <a:prstGeom prst="rect">
            <a:avLst/>
          </a:prstGeom>
        </p:spPr>
      </p:pic>
      <p:pic>
        <p:nvPicPr>
          <p:cNvPr id="10" name="Picture 9" descr="XXXI Abstracts 25 Iteration 0.45 Threshold with Ed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457200"/>
            <a:ext cx="5715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828800" y="1219200"/>
          <a:ext cx="5349631" cy="4606290"/>
        </p:xfrm>
        <a:graphic>
          <a:graphicData uri="http://schemas.openxmlformats.org/drawingml/2006/table">
            <a:tbl>
              <a:tblPr/>
              <a:tblGrid>
                <a:gridCol w="1390300"/>
                <a:gridCol w="816046"/>
                <a:gridCol w="1632090"/>
                <a:gridCol w="1511195"/>
              </a:tblGrid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/>
                        </a:rPr>
                        <a:t>Token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/>
                        </a:rPr>
                        <a:t>Frequency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/>
                        </a:rPr>
                        <a:t>Out Degree Centrality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/>
                        </a:rPr>
                        <a:t>In Degree Centrality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SOCIAL_NETWORK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0.382206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0.383459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0.285088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0.276942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INDIVIDUAL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0.274436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0.261278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STUDY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0.273183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0.247494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ORGANIZATION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0.26817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0.258145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0.263784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0.260652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DIFFERENT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0.261905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0.258145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STRUCTURE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0.257519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0.263158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GROUP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0.239348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0.220551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ANALYSIS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0.234336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0.223684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RESEARCH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0.225564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0.216792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0.223058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0.217419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0.220551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0.223058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MODEL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0.218672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0.221178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FORM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0.216792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0.208647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COMMUNITY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0.213033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0.197368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WORK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0.212406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0.216165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INFORMATION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0.210526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0.212406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RELATIONSHIP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0.210526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0.196115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PROCESS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0.209273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0.2099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EXAMINE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0.20802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0.203634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BEHAVIOR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0.207393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0.203008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0.205514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0.20614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INFLUENCE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0.204887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0.202381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EFFECT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0.201754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0.221178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Example  – Sunbelt XXXI Abstracts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150322" y="5842004"/>
            <a:ext cx="47596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Sorted by Out Degree Centrality</a:t>
            </a:r>
          </a:p>
          <a:p>
            <a:pPr algn="ctr"/>
            <a:r>
              <a:rPr lang="en-US" sz="1000" b="1" dirty="0" smtClean="0"/>
              <a:t>Unlimited Iteration (10) with Compound Token Methods</a:t>
            </a:r>
          </a:p>
          <a:p>
            <a:pPr algn="ctr"/>
            <a:r>
              <a:rPr lang="en-US" sz="1000" b="1" dirty="0" smtClean="0"/>
              <a:t>Min Token Size = 2, Min Token Frequency = 5, Degree Threshold = 0.35, Tokens = 1596</a:t>
            </a:r>
            <a:endParaRPr lang="en-US" sz="1000" b="1" dirty="0"/>
          </a:p>
        </p:txBody>
      </p:sp>
      <p:pic>
        <p:nvPicPr>
          <p:cNvPr id="7" name="Picture 6" descr="XXXI Abstracts 10 Iteration 0.35 Thresho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457200"/>
            <a:ext cx="5715000" cy="5715000"/>
          </a:xfrm>
          <a:prstGeom prst="rect">
            <a:avLst/>
          </a:prstGeom>
        </p:spPr>
      </p:pic>
      <p:pic>
        <p:nvPicPr>
          <p:cNvPr id="8" name="Picture 7" descr="XXXI Abstracts 10 Iteration 0.35 Threshold with Ed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457200"/>
            <a:ext cx="5715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828800" y="1219200"/>
          <a:ext cx="5349631" cy="4561830"/>
        </p:xfrm>
        <a:graphic>
          <a:graphicData uri="http://schemas.openxmlformats.org/drawingml/2006/table">
            <a:tbl>
              <a:tblPr/>
              <a:tblGrid>
                <a:gridCol w="1390300"/>
                <a:gridCol w="816046"/>
                <a:gridCol w="1632090"/>
                <a:gridCol w="1511195"/>
              </a:tblGrid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D7E4BC"/>
                          </a:solidFill>
                          <a:latin typeface="Calibri"/>
                        </a:rPr>
                        <a:t>Token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D7E4BC"/>
                          </a:solidFill>
                          <a:latin typeface="Calibri"/>
                        </a:rPr>
                        <a:t>Frequency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D7E4BC"/>
                          </a:solidFill>
                          <a:latin typeface="Calibri"/>
                        </a:rPr>
                        <a:t>Out Degree Centrality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D7E4BC"/>
                          </a:solidFill>
                          <a:latin typeface="Calibri"/>
                        </a:rPr>
                        <a:t>In Degree Centrality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BEST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0.3459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0.3412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REPRESENT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0.3459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0.3082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COMPLEX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0.3412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0.3035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LITERATURE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0.3341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0.2988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POWER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0.3318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0.3224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RESEARCHER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0.3318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0.3106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QUESTION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0.3294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0.3176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LIKELY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0.3271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0.3365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PERSPECTIVE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0.3247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0.3294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0.3247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0.2776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DEGREE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0.3200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0.2871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INVOLVE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0.3200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0.2988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EMERGENCE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0.3176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0.3459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HEALTH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0.3176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0.2847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NATURE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0.3176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0.3200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SIGNIFICANT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0.3176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0.3294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STATUS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0.3176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0.3247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ALLOW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0.3153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0.3294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CONTROL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0.3129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0.3035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FEW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0.3106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0.2776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ISSUE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0.3106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0.3082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MULTIPLE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0.3082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0.3294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SHARE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0.3082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0.3129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TEST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0.3082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0.3271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DRAW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0.3059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0.2965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Example  – Sunbelt XXXI Abstracts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121467" y="5842004"/>
            <a:ext cx="48173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Sorted by Out Degree Centrality</a:t>
            </a:r>
          </a:p>
          <a:p>
            <a:pPr algn="ctr"/>
            <a:r>
              <a:rPr lang="en-US" sz="1000" b="1" dirty="0" smtClean="0"/>
              <a:t>Unlimited Iteration (30) with Compound Token Methods</a:t>
            </a:r>
          </a:p>
          <a:p>
            <a:pPr algn="ctr"/>
            <a:r>
              <a:rPr lang="en-US" sz="1000" b="1" dirty="0" smtClean="0"/>
              <a:t>Min Token Size = 2, Min Token Frequency = 10, Degree Threshold = 0.35 , Tokens  = 425</a:t>
            </a:r>
          </a:p>
        </p:txBody>
      </p:sp>
      <p:pic>
        <p:nvPicPr>
          <p:cNvPr id="14" name="Picture 13" descr="XXXI Abstracts 30 Iteration 0.35 Thresho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533400"/>
            <a:ext cx="5715000" cy="5715000"/>
          </a:xfrm>
          <a:prstGeom prst="rect">
            <a:avLst/>
          </a:prstGeom>
        </p:spPr>
      </p:pic>
      <p:pic>
        <p:nvPicPr>
          <p:cNvPr id="15" name="Picture 14" descr="XXXI Abstracts 30 Iteration 0.35 Threshold with Ed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533400"/>
            <a:ext cx="5715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Discussion &amp; Questions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267200" cy="63976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Pro’s of Compound Tokens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Increased Accuracy of Results</a:t>
            </a:r>
          </a:p>
          <a:p>
            <a:pPr lvl="1"/>
            <a:r>
              <a:rPr lang="en-US" dirty="0" smtClean="0"/>
              <a:t>Compound Tokens exist within text and are thus valuable tokens unto themselves.</a:t>
            </a:r>
          </a:p>
          <a:p>
            <a:pPr lvl="1"/>
            <a:r>
              <a:rPr lang="en-US" dirty="0" smtClean="0"/>
              <a:t>Reduces impact of outliers by combining into new tokens where mathematically </a:t>
            </a:r>
            <a:r>
              <a:rPr lang="en-US" dirty="0" err="1" smtClean="0"/>
              <a:t>plausable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Built-In Contextual Sensitivity</a:t>
            </a:r>
          </a:p>
          <a:p>
            <a:pPr lvl="1"/>
            <a:r>
              <a:rPr lang="en-US" dirty="0" smtClean="0"/>
              <a:t>Contextual Sensitivity a natural result</a:t>
            </a:r>
          </a:p>
          <a:p>
            <a:pPr lvl="1"/>
            <a:r>
              <a:rPr lang="en-US" dirty="0" smtClean="0"/>
              <a:t>Allows for the study of contextual compound token libraries.</a:t>
            </a:r>
          </a:p>
          <a:p>
            <a:r>
              <a:rPr lang="en-US" b="1" dirty="0" smtClean="0"/>
              <a:t>Determined without Human Intervention</a:t>
            </a:r>
          </a:p>
          <a:p>
            <a:pPr lvl="1"/>
            <a:r>
              <a:rPr lang="en-US" dirty="0" smtClean="0"/>
              <a:t>Mathematically determined vs. hand-picked by researcher</a:t>
            </a:r>
          </a:p>
          <a:p>
            <a:pPr lvl="1"/>
            <a:r>
              <a:rPr lang="en-US" dirty="0" smtClean="0"/>
              <a:t>Consistent Method across Research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70375" cy="63976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Con’s of Compound Tokens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Increased Processing Time</a:t>
            </a:r>
          </a:p>
          <a:p>
            <a:pPr lvl="1"/>
            <a:r>
              <a:rPr lang="en-US" dirty="0" smtClean="0"/>
              <a:t>Extra Iterations &amp; Calculations</a:t>
            </a:r>
          </a:p>
          <a:p>
            <a:r>
              <a:rPr lang="en-US" b="1" dirty="0" smtClean="0"/>
              <a:t>Variability in Settings</a:t>
            </a:r>
          </a:p>
          <a:p>
            <a:pPr lvl="1"/>
            <a:r>
              <a:rPr lang="en-US" dirty="0" smtClean="0"/>
              <a:t>Threshold and Frequency Settings requires multiple processing attempts with Human intervention for final value consideration.</a:t>
            </a:r>
          </a:p>
          <a:p>
            <a:pPr lvl="1"/>
            <a:r>
              <a:rPr lang="en-US" dirty="0" smtClean="0"/>
              <a:t>Can be tested across multiple contexts to determine possible constants.</a:t>
            </a:r>
          </a:p>
          <a:p>
            <a:r>
              <a:rPr lang="en-US" b="1" dirty="0" smtClean="0"/>
              <a:t>Requires Additional Methods</a:t>
            </a:r>
          </a:p>
          <a:p>
            <a:pPr lvl="1"/>
            <a:r>
              <a:rPr lang="en-US" dirty="0" smtClean="0"/>
              <a:t>Some Tokens lost after compounding due to frequency changes.</a:t>
            </a:r>
          </a:p>
          <a:p>
            <a:pPr lvl="1"/>
            <a:r>
              <a:rPr lang="en-US" dirty="0" smtClean="0"/>
              <a:t>Can be fixed with an “Include List.”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Presentation at a Glance</a:t>
            </a:r>
            <a:endParaRPr lang="en-US" dirty="0">
              <a:ln>
                <a:solidFill>
                  <a:schemeClr val="accent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Purpose of this Presentation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Definitions – Characters, Tokens, Compound Tokens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Semantic Text Analysis Methodology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Cleansing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Co-occurrence Matrix Generation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Compound Token Clustering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Relation Distribution Deviation Calculation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Normalized Binary Degree Threshold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Data Set for Example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Example  – Sunbelt XXXI Abstracts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Discussion &amp;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Purpose of this Presentation</a:t>
            </a:r>
            <a:endParaRPr lang="en-US" dirty="0">
              <a:ln>
                <a:solidFill>
                  <a:schemeClr val="accent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Introduce the Token and Compound Token terminology.</a:t>
            </a:r>
          </a:p>
          <a:p>
            <a:pPr marL="914400" lvl="1" indent="-514350"/>
            <a:r>
              <a:rPr lang="en-US" dirty="0" smtClean="0"/>
              <a:t>These terms can be used universally across data sets.</a:t>
            </a:r>
          </a:p>
          <a:p>
            <a:pPr marL="914400" lvl="1" indent="-514350"/>
            <a:r>
              <a:rPr lang="en-US" dirty="0" smtClean="0"/>
              <a:t>Java term for “words” with special functionality for text mining.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Provide methods of compound token determination.</a:t>
            </a:r>
          </a:p>
          <a:p>
            <a:pPr marL="914400" lvl="1" indent="-514350"/>
            <a:r>
              <a:rPr lang="en-US" dirty="0" smtClean="0"/>
              <a:t>Easy to implement in all applications.</a:t>
            </a:r>
          </a:p>
          <a:p>
            <a:pPr marL="914400" lvl="1" indent="-514350"/>
            <a:r>
              <a:rPr lang="en-US" dirty="0" smtClean="0"/>
              <a:t>Utilizes Established Network Mathematics.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Provide example of usage for evidence of </a:t>
            </a:r>
            <a:r>
              <a:rPr lang="en-US" i="1" dirty="0" smtClean="0"/>
              <a:t>UTILITY</a:t>
            </a:r>
            <a:r>
              <a:rPr lang="en-US" dirty="0" smtClean="0"/>
              <a:t>.</a:t>
            </a:r>
          </a:p>
          <a:p>
            <a:pPr marL="914400" lvl="1" indent="-514350"/>
            <a:r>
              <a:rPr lang="en-US" dirty="0" smtClean="0"/>
              <a:t>Not only does it work, it improves the quality of the Semantic Text Analysis results.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Definitions – Characters, Tokens, Compound Tokens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 smtClean="0"/>
              <a:t>Characters</a:t>
            </a:r>
            <a:r>
              <a:rPr lang="en-US" dirty="0" smtClean="0"/>
              <a:t> – The alphabet used to create tokens.</a:t>
            </a:r>
          </a:p>
          <a:p>
            <a:pPr lvl="1"/>
            <a:r>
              <a:rPr lang="en-US" dirty="0" smtClean="0"/>
              <a:t>UTF8/Unicode alphabets are the largest examples.</a:t>
            </a:r>
          </a:p>
          <a:p>
            <a:pPr lvl="1"/>
            <a:r>
              <a:rPr lang="en-US" dirty="0" smtClean="0"/>
              <a:t>Characters can be Tokens based on type of research, language, etc.</a:t>
            </a:r>
          </a:p>
          <a:p>
            <a:pPr lvl="2"/>
            <a:r>
              <a:rPr lang="en-US" dirty="0" smtClean="0"/>
              <a:t>Example:  Hieroglyphics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Tokens</a:t>
            </a:r>
            <a:r>
              <a:rPr lang="en-US" dirty="0" smtClean="0"/>
              <a:t> – The individual unit of measure.  </a:t>
            </a:r>
          </a:p>
          <a:p>
            <a:pPr lvl="1"/>
            <a:r>
              <a:rPr lang="en-US" dirty="0" smtClean="0"/>
              <a:t>Often referred to as a “word” in Semantic Text Analysis.</a:t>
            </a:r>
          </a:p>
          <a:p>
            <a:pPr lvl="1"/>
            <a:r>
              <a:rPr lang="en-US" dirty="0" smtClean="0"/>
              <a:t>A “token” can be any unique unit of measure including graphics and sound.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Compound Tokens</a:t>
            </a:r>
            <a:r>
              <a:rPr lang="en-US" dirty="0" smtClean="0"/>
              <a:t> – Tokens that combine to form a unique token not available without the combination.</a:t>
            </a:r>
          </a:p>
          <a:p>
            <a:pPr lvl="1"/>
            <a:r>
              <a:rPr lang="en-US" dirty="0" smtClean="0"/>
              <a:t>These are often contextual in nature to the body of text being analyzed.</a:t>
            </a:r>
          </a:p>
          <a:p>
            <a:pPr lvl="1"/>
            <a:r>
              <a:rPr lang="en-US" dirty="0" smtClean="0"/>
              <a:t>Examples:  Atomic Bomb, Social Network, Social Network Analysis, Communication Network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Semantic Text Analysis </a:t>
            </a:r>
            <a:r>
              <a:rPr lang="en-US" dirty="0" smtClean="0"/>
              <a:t>– A computational method of deriving “meaning” from text that produces a “network” of co-occurrences among the “words” based on some analytical algorithm.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Semantic Text Analysis Methodology</a:t>
            </a:r>
            <a:endParaRPr lang="en-US" dirty="0">
              <a:ln>
                <a:solidFill>
                  <a:schemeClr val="accent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r>
              <a:rPr lang="en-US" dirty="0" smtClean="0"/>
              <a:t>Cleansing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Case Insensitivity</a:t>
            </a:r>
            <a:endParaRPr lang="en-US" dirty="0"/>
          </a:p>
          <a:p>
            <a:pPr lvl="1"/>
            <a:r>
              <a:rPr lang="en-US" dirty="0" smtClean="0"/>
              <a:t>Always Upper when Available</a:t>
            </a:r>
          </a:p>
          <a:p>
            <a:r>
              <a:rPr lang="en-US" b="1" dirty="0" smtClean="0"/>
              <a:t>Removal of Non-Alpha Characters</a:t>
            </a:r>
          </a:p>
          <a:p>
            <a:pPr lvl="1"/>
            <a:r>
              <a:rPr lang="en-US" dirty="0" smtClean="0"/>
              <a:t>Punctuation, Hyphens, etc.</a:t>
            </a:r>
          </a:p>
          <a:p>
            <a:r>
              <a:rPr lang="en-US" b="1" dirty="0" smtClean="0"/>
              <a:t>Removal of Specific Tokens</a:t>
            </a:r>
          </a:p>
          <a:p>
            <a:pPr lvl="1"/>
            <a:r>
              <a:rPr lang="en-US" dirty="0" smtClean="0"/>
              <a:t>Ex. OF, AND, OR, IF, THEY</a:t>
            </a:r>
          </a:p>
          <a:p>
            <a:r>
              <a:rPr lang="en-US" b="1" dirty="0" smtClean="0"/>
              <a:t>Replacement of Tokens for Single Presentation</a:t>
            </a:r>
          </a:p>
          <a:p>
            <a:pPr lvl="1"/>
            <a:r>
              <a:rPr lang="en-US" dirty="0" smtClean="0"/>
              <a:t>Ex. BIRDS-&gt; BIRD, </a:t>
            </a:r>
            <a:br>
              <a:rPr lang="en-US" dirty="0" smtClean="0"/>
            </a:br>
            <a:r>
              <a:rPr lang="en-US" dirty="0" smtClean="0"/>
              <a:t>      FLYING -&gt; FLY</a:t>
            </a:r>
          </a:p>
          <a:p>
            <a:r>
              <a:rPr lang="en-US" b="1" dirty="0" smtClean="0"/>
              <a:t>Token Size Limits</a:t>
            </a:r>
          </a:p>
          <a:p>
            <a:pPr lvl="1"/>
            <a:r>
              <a:rPr lang="en-US" dirty="0" smtClean="0"/>
              <a:t>Must be at least 2 characters.</a:t>
            </a:r>
          </a:p>
          <a:p>
            <a:r>
              <a:rPr lang="en-US" b="1" dirty="0" smtClean="0"/>
              <a:t>Frequency Limits</a:t>
            </a:r>
          </a:p>
          <a:p>
            <a:pPr lvl="1"/>
            <a:r>
              <a:rPr lang="en-US" dirty="0" smtClean="0"/>
              <a:t>Vary based on other parameters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 anchor="t">
            <a:normAutofit fontScale="92500" lnSpcReduction="20000"/>
          </a:bodyPr>
          <a:lstStyle/>
          <a:p>
            <a:r>
              <a:rPr lang="en-US" dirty="0" smtClean="0"/>
              <a:t>Co-occurrence Matrix Generation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b="1" dirty="0" smtClean="0"/>
              <a:t>Window Size</a:t>
            </a:r>
            <a:r>
              <a:rPr lang="en-US" dirty="0" smtClean="0"/>
              <a:t> = 7 tokens, </a:t>
            </a:r>
          </a:p>
          <a:p>
            <a:r>
              <a:rPr lang="en-US" b="1" dirty="0" smtClean="0"/>
              <a:t>Slide Rate</a:t>
            </a:r>
            <a:r>
              <a:rPr lang="en-US" dirty="0" smtClean="0"/>
              <a:t> = 1 token</a:t>
            </a:r>
          </a:p>
          <a:p>
            <a:r>
              <a:rPr lang="en-US" b="1" dirty="0" smtClean="0"/>
              <a:t>Directionality in Window</a:t>
            </a:r>
            <a:endParaRPr lang="en-US" b="1" dirty="0" smtClean="0"/>
          </a:p>
          <a:p>
            <a:pPr lvl="1"/>
            <a:r>
              <a:rPr lang="en-US" dirty="0" smtClean="0"/>
              <a:t>Preserves token flow</a:t>
            </a:r>
          </a:p>
          <a:p>
            <a:pPr lvl="1"/>
            <a:r>
              <a:rPr lang="en-US" dirty="0" smtClean="0"/>
              <a:t>Establishes In/Out </a:t>
            </a:r>
            <a:r>
              <a:rPr lang="en-US" dirty="0" smtClean="0"/>
              <a:t>Measures</a:t>
            </a:r>
            <a:endParaRPr lang="en-US" dirty="0" smtClean="0"/>
          </a:p>
          <a:p>
            <a:r>
              <a:rPr lang="en-US" b="1" dirty="0" smtClean="0"/>
              <a:t>Binary Addition</a:t>
            </a:r>
            <a:r>
              <a:rPr lang="en-US" dirty="0" smtClean="0"/>
              <a:t> to Matrix for final value as Strength Measure.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Compound Token Clustering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en-US" sz="4500" b="1" dirty="0" smtClean="0"/>
              <a:t>Relation Distribution Deviation Calculation</a:t>
            </a:r>
          </a:p>
          <a:p>
            <a:pPr algn="ctr">
              <a:buNone/>
            </a:pPr>
            <a:r>
              <a:rPr lang="en-US" sz="4500" dirty="0" smtClean="0"/>
              <a:t>When to Combine Highly Related Tokens</a:t>
            </a:r>
          </a:p>
          <a:p>
            <a:pPr algn="ctr">
              <a:buNone/>
            </a:pPr>
            <a:endParaRPr lang="en-US" sz="51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3400" b="1" dirty="0" smtClean="0"/>
              <a:t>Determine the Standard Deviation of all log transformed co-occurrence values.</a:t>
            </a:r>
          </a:p>
          <a:p>
            <a:pPr marL="857250" lvl="1" indent="-457200"/>
            <a:r>
              <a:rPr lang="en-US" sz="2900" dirty="0" smtClean="0"/>
              <a:t>Log transformation reduces the impact of extremely large values on the </a:t>
            </a:r>
            <a:r>
              <a:rPr lang="en-US" sz="2900" dirty="0" smtClean="0"/>
              <a:t>whole.</a:t>
            </a:r>
            <a:endParaRPr lang="en-US" sz="2900" dirty="0" smtClean="0"/>
          </a:p>
          <a:p>
            <a:pPr marL="857250" lvl="1" indent="-457200"/>
            <a:endParaRPr lang="en-US" sz="29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3400" b="1" dirty="0" smtClean="0"/>
              <a:t>Determine the Maximum acceptable value as 4 times the Standard Deviation.</a:t>
            </a:r>
          </a:p>
          <a:p>
            <a:pPr marL="857250" lvl="1" indent="-457200"/>
            <a:r>
              <a:rPr lang="en-US" sz="2900" dirty="0" smtClean="0"/>
              <a:t>This value was derived by experience and may need to vary based on the size of the data set and the context of the data.</a:t>
            </a:r>
          </a:p>
          <a:p>
            <a:pPr marL="857250" lvl="1" indent="-457200"/>
            <a:endParaRPr lang="en-US" sz="29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3400" b="1" dirty="0" smtClean="0"/>
              <a:t>Determine which Token Relations are larger than the maximum acceptable value as the tokens to Compound.</a:t>
            </a:r>
          </a:p>
          <a:p>
            <a:pPr marL="857250" lvl="1" indent="-457200"/>
            <a:r>
              <a:rPr lang="en-US" sz="2900" dirty="0" smtClean="0"/>
              <a:t>This list will grow with each iteration of analysis until there are no violations or tokens to compound.</a:t>
            </a:r>
          </a:p>
          <a:p>
            <a:pPr marL="857250" lvl="1" indent="-457200"/>
            <a:endParaRPr lang="en-US" sz="29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3400" b="1" dirty="0" smtClean="0"/>
              <a:t>When running the next iteration of analysis combine any token pair from the list generated.</a:t>
            </a:r>
          </a:p>
          <a:p>
            <a:pPr marL="857250" lvl="1" indent="-457200"/>
            <a:r>
              <a:rPr lang="en-US" sz="2900" dirty="0" smtClean="0"/>
              <a:t>Iteration volume can be limited by a static number of will run until there are no additional combinations to be made.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Compound Token Clustering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3962400" cy="639762"/>
          </a:xfrm>
        </p:spPr>
        <p:txBody>
          <a:bodyPr>
            <a:normAutofit/>
          </a:bodyPr>
          <a:lstStyle/>
          <a:p>
            <a:pPr algn="ctr"/>
            <a:r>
              <a:rPr lang="en-US" sz="1600" dirty="0"/>
              <a:t>Relation Distribution Deviation Calculation</a:t>
            </a:r>
          </a:p>
          <a:p>
            <a:pPr algn="ctr"/>
            <a:r>
              <a:rPr lang="en-US" sz="1600" b="0" dirty="0" smtClean="0"/>
              <a:t>When to Combine Highly Related Tokens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2209800"/>
          <a:ext cx="3928533" cy="4064008"/>
        </p:xfrm>
        <a:graphic>
          <a:graphicData uri="http://schemas.openxmlformats.org/drawingml/2006/table">
            <a:tbl>
              <a:tblPr/>
              <a:tblGrid>
                <a:gridCol w="958687"/>
                <a:gridCol w="958687"/>
                <a:gridCol w="906585"/>
                <a:gridCol w="1104574"/>
              </a:tblGrid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D7E4BC"/>
                          </a:solidFill>
                          <a:latin typeface="Calibri"/>
                        </a:rPr>
                        <a:t>From Token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D7E4BC"/>
                          </a:solidFill>
                          <a:latin typeface="Calibri"/>
                        </a:rPr>
                        <a:t>To Token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D7E4BC"/>
                          </a:solidFill>
                          <a:latin typeface="Calibri"/>
                        </a:rPr>
                        <a:t>Relation Strength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D7E4BC"/>
                          </a:solidFill>
                          <a:latin typeface="Calibri"/>
                        </a:rPr>
                        <a:t>Log Relation Strength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SOCIAL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2521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3.4016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ANALYSIS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2.9881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STRUCTURE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2.9350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SOCIAL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2.8633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DATA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2.8603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STUDY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2.7202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STRUCTURE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2.7042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497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2.6964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2.6893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ANALYSIS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2.6821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STUDY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2.6580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SOCIAL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ANALYSIS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2.6454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DATA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2.6085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ORGANIZATION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2.5428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2.5289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SOCIAL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CAPITAL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2.5289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RESEARCH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2.5185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INFORMATION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2.5132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WERE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323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2.5092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SOCIAL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STRUCTURE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2.4997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EFFECT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310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2.4914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INDIVIDUAL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2.4857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DIFFERENT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STUDY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SOCIAL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302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RESULT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2.4742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Content Placeholder 6"/>
          <p:cNvSpPr>
            <a:spLocks noGrp="1"/>
          </p:cNvSpPr>
          <p:nvPr>
            <p:ph idx="1"/>
          </p:nvPr>
        </p:nvSpPr>
        <p:spPr>
          <a:xfrm>
            <a:off x="4724400" y="2667000"/>
            <a:ext cx="3886200" cy="3581400"/>
          </a:xfrm>
        </p:spPr>
        <p:txBody>
          <a:bodyPr anchor="t"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 Log Compounds More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 smtClean="0"/>
              <a:t>   Results in 3.5 times more pairs to combine than normal relation values (2.3% of Total vs. 0.7%).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 Directionality Considered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b="0" dirty="0" smtClean="0"/>
              <a:t>Results based on Standard Deviation of all non-zero links.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 smtClean="0"/>
              <a:t>   Directionality a function of the final co-occurrence pairs.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 Further Iterations Compound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b="0" dirty="0" smtClean="0"/>
              <a:t>Compounds created can combine with other tokens and compounds on future iterations.</a:t>
            </a:r>
            <a:endParaRPr lang="en-US" b="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791200" y="1371600"/>
          <a:ext cx="1358900" cy="1143000"/>
        </p:xfrm>
        <a:graphic>
          <a:graphicData uri="http://schemas.openxmlformats.org/drawingml/2006/table">
            <a:tbl>
              <a:tblPr/>
              <a:tblGrid>
                <a:gridCol w="406400"/>
                <a:gridCol w="508000"/>
                <a:gridCol w="4445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D7E4BC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D7E4BC"/>
                          </a:solidFill>
                          <a:latin typeface="Calibri"/>
                        </a:rPr>
                        <a:t>Normal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D7E4BC"/>
                          </a:solidFill>
                          <a:latin typeface="Calibri"/>
                        </a:rPr>
                        <a:t>Log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D7E4BC"/>
                          </a:solidFill>
                          <a:latin typeface="Calibri"/>
                        </a:rPr>
                        <a:t>Stdev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19.0033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0.3967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D7E4BC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76.0133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1.5869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D7E4BC"/>
                          </a:solidFill>
                          <a:latin typeface="Calibri"/>
                        </a:rPr>
                        <a:t>Pairs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D7E4BC"/>
                          </a:solidFill>
                          <a:latin typeface="Calibri"/>
                        </a:rPr>
                        <a:t>Total Pairs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61,705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Compound Token Clustering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1800" b="1" dirty="0" smtClean="0"/>
              <a:t>Normalized Binary Degree Threshold</a:t>
            </a:r>
          </a:p>
          <a:p>
            <a:pPr algn="ctr">
              <a:buNone/>
            </a:pPr>
            <a:r>
              <a:rPr lang="en-US" sz="1800" dirty="0" smtClean="0"/>
              <a:t>When Being Too Connected is the Indicator!</a:t>
            </a:r>
          </a:p>
          <a:p>
            <a:pPr algn="ctr">
              <a:buNone/>
            </a:pPr>
            <a:endParaRPr lang="en-US" sz="14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400" b="1" dirty="0" smtClean="0"/>
              <a:t>Determine the Binary In/Out Degree Centrality for Each Token.</a:t>
            </a:r>
          </a:p>
          <a:p>
            <a:pPr marL="857250" lvl="1" indent="-457200"/>
            <a:r>
              <a:rPr lang="en-US" sz="1200" dirty="0" smtClean="0"/>
              <a:t>Binary In/Out Degree provides a value range of 0.0 .. 1.0 much like a percentage.</a:t>
            </a:r>
          </a:p>
          <a:p>
            <a:pPr marL="857250" lvl="1" indent="-457200"/>
            <a:endParaRPr lang="en-US" sz="1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400" b="1" dirty="0" smtClean="0"/>
              <a:t>Use the Threshold value (0.0 .. 1.0) desired and determine which tokens from Step #1 have a normalized binary In or Out degree greater than the threshold.</a:t>
            </a:r>
          </a:p>
          <a:p>
            <a:pPr marL="857250" lvl="1" indent="-457200"/>
            <a:r>
              <a:rPr lang="en-US" sz="1200" dirty="0" smtClean="0"/>
              <a:t>This list will grow with each iteration of analysis until there are no violations or tokens to compound.</a:t>
            </a:r>
          </a:p>
          <a:p>
            <a:pPr marL="857250" lvl="1" indent="-457200"/>
            <a:r>
              <a:rPr lang="en-US" sz="1200" dirty="0" smtClean="0"/>
              <a:t>In / Out Degree determines the directionality of the compound.</a:t>
            </a:r>
          </a:p>
          <a:p>
            <a:pPr marL="1257300" lvl="2" indent="-457200">
              <a:buNone/>
            </a:pPr>
            <a:endParaRPr lang="en-US" sz="900" b="1" dirty="0" smtClean="0"/>
          </a:p>
          <a:p>
            <a:pPr marL="1257300" lvl="2" indent="-457200">
              <a:buNone/>
            </a:pPr>
            <a:r>
              <a:rPr lang="en-US" sz="900" b="1" dirty="0" smtClean="0"/>
              <a:t>Example:</a:t>
            </a:r>
            <a:r>
              <a:rPr lang="en-US" sz="900" dirty="0" smtClean="0"/>
              <a:t>  The Social Network Analysis</a:t>
            </a:r>
          </a:p>
          <a:p>
            <a:pPr marL="1257300" lvl="2" indent="-457200" algn="just"/>
            <a:r>
              <a:rPr lang="en-US" sz="900" b="1" dirty="0" smtClean="0"/>
              <a:t>In Violation</a:t>
            </a:r>
            <a:r>
              <a:rPr lang="en-US" sz="900" dirty="0" smtClean="0"/>
              <a:t> </a:t>
            </a:r>
            <a:r>
              <a:rPr lang="en-US" sz="900" b="1" dirty="0" smtClean="0"/>
              <a:t>on “Network” : </a:t>
            </a:r>
            <a:r>
              <a:rPr lang="en-US" sz="900" dirty="0" smtClean="0"/>
              <a:t>The </a:t>
            </a:r>
            <a:r>
              <a:rPr lang="en-US" sz="900" i="1" dirty="0" err="1" smtClean="0"/>
              <a:t>Social_Network</a:t>
            </a:r>
            <a:r>
              <a:rPr lang="en-US" sz="900" dirty="0" smtClean="0"/>
              <a:t> Analysis</a:t>
            </a:r>
          </a:p>
          <a:p>
            <a:pPr marL="1257300" lvl="2" indent="-457200"/>
            <a:r>
              <a:rPr lang="en-US" sz="900" b="1" dirty="0" smtClean="0"/>
              <a:t>Out Violation</a:t>
            </a:r>
            <a:r>
              <a:rPr lang="en-US" sz="900" dirty="0" smtClean="0"/>
              <a:t> </a:t>
            </a:r>
            <a:r>
              <a:rPr lang="en-US" sz="900" b="1" dirty="0" smtClean="0"/>
              <a:t>on “Network” : </a:t>
            </a:r>
            <a:r>
              <a:rPr lang="en-US" sz="900" dirty="0" smtClean="0"/>
              <a:t>The Social </a:t>
            </a:r>
            <a:r>
              <a:rPr lang="en-US" sz="900" i="1" dirty="0" err="1" smtClean="0"/>
              <a:t>Network_Analysis</a:t>
            </a:r>
            <a:endParaRPr lang="en-US" sz="900" i="1" dirty="0" smtClean="0"/>
          </a:p>
          <a:p>
            <a:pPr marL="1257300" lvl="2" indent="-457200"/>
            <a:r>
              <a:rPr lang="en-US" sz="900" b="1" dirty="0" smtClean="0"/>
              <a:t>In &amp; Out Violation on “Network” : </a:t>
            </a:r>
            <a:r>
              <a:rPr lang="en-US" sz="900" dirty="0" smtClean="0"/>
              <a:t>The </a:t>
            </a:r>
            <a:r>
              <a:rPr lang="en-US" sz="900" i="1" dirty="0" err="1" smtClean="0"/>
              <a:t>Social_Network_Analysis</a:t>
            </a:r>
            <a:endParaRPr lang="en-US" sz="900" b="1" dirty="0" smtClean="0"/>
          </a:p>
          <a:p>
            <a:pPr marL="857250" lvl="1" indent="-457200"/>
            <a:endParaRPr lang="en-US" sz="1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400" b="1" dirty="0" smtClean="0"/>
              <a:t>When running the next iteration of analysis combine any token pair from the list generated.</a:t>
            </a:r>
          </a:p>
          <a:p>
            <a:pPr marL="857250" lvl="1" indent="-457200"/>
            <a:r>
              <a:rPr lang="en-US" sz="1200" dirty="0" smtClean="0"/>
              <a:t>Iteration volume can be limited by a static number of will run until there are no additional combinations to be made.</a:t>
            </a:r>
          </a:p>
          <a:p>
            <a:pPr marL="857250" lvl="1" indent="-457200"/>
            <a:r>
              <a:rPr lang="en-US" sz="1200" dirty="0" smtClean="0"/>
              <a:t>Tokens are combined whenever they appear in the text as a function of the In/Out violation.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Compound Token Clustering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3962400" cy="639762"/>
          </a:xfrm>
        </p:spPr>
        <p:txBody>
          <a:bodyPr>
            <a:normAutofit/>
          </a:bodyPr>
          <a:lstStyle/>
          <a:p>
            <a:pPr algn="ctr"/>
            <a:r>
              <a:rPr lang="en-US" sz="1600" dirty="0"/>
              <a:t>Normalized Binary Degree Threshold</a:t>
            </a:r>
          </a:p>
          <a:p>
            <a:pPr algn="ctr"/>
            <a:r>
              <a:rPr lang="en-US" sz="1600" b="0" dirty="0" smtClean="0"/>
              <a:t>When Being Too Connected is the Indicator!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2209800"/>
          <a:ext cx="3928533" cy="4191545"/>
        </p:xfrm>
        <a:graphic>
          <a:graphicData uri="http://schemas.openxmlformats.org/drawingml/2006/table">
            <a:tbl>
              <a:tblPr/>
              <a:tblGrid>
                <a:gridCol w="958687"/>
                <a:gridCol w="958687"/>
                <a:gridCol w="906585"/>
                <a:gridCol w="1104574"/>
              </a:tblGrid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D7E4BC"/>
                          </a:solidFill>
                          <a:latin typeface="Calibri"/>
                        </a:rPr>
                        <a:t>Token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D7E4BC"/>
                          </a:solidFill>
                          <a:latin typeface="Calibri"/>
                        </a:rPr>
                        <a:t>Frequency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D7E4BC"/>
                          </a:solidFill>
                          <a:latin typeface="Calibri"/>
                        </a:rPr>
                        <a:t>Out Degree Centrality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D7E4BC"/>
                          </a:solidFill>
                          <a:latin typeface="Calibri"/>
                        </a:rPr>
                        <a:t>In Degree Centrality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NETWORK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0.9974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0.9974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SOCIAL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0.9923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0.9923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STUDY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0.9460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0.9152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0.9306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0.9280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STRUCTURE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ANALYSIS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RESEARCH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ORGANIZATION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0.8252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RESULT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INDIVIDUAL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COMMUNITY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0.8175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0.7841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DIFFERENT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0.8021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0.7969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RELATIONSHIP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0.7918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0.7635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INFORMATION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0.7789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0.7943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PAPER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0.7712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0.7558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EFFECT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0.7584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0.7763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GROUP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0.7429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BEHAVIOR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0.7121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DEVELOP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LEVEL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0.7224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0.7275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0.7172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0.7147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0.7121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0.7044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Content Placeholder 6"/>
          <p:cNvSpPr>
            <a:spLocks noGrp="1"/>
          </p:cNvSpPr>
          <p:nvPr>
            <p:ph idx="1"/>
          </p:nvPr>
        </p:nvSpPr>
        <p:spPr>
          <a:xfrm>
            <a:off x="4724400" y="1371600"/>
            <a:ext cx="3886200" cy="4876800"/>
          </a:xfrm>
        </p:spPr>
        <p:txBody>
          <a:bodyPr anchor="t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 Threshold Cut-Off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 smtClean="0"/>
              <a:t>   Degree &gt; Threshold selected as tokens to compound.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 Directionality Considered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b="0" dirty="0" smtClean="0"/>
              <a:t>Not all In / Out Degree Values the same and thus one direction will combine while the other does not </a:t>
            </a:r>
            <a:r>
              <a:rPr lang="en-US" sz="1500" b="0" dirty="0" smtClean="0"/>
              <a:t>(see TIE with 0.8 Threshold)</a:t>
            </a:r>
            <a:r>
              <a:rPr lang="en-US" b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 Applied in Next Iterations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b="0" dirty="0" smtClean="0"/>
              <a:t>Compounds created from all occurrences of the Token List resulting in possible compounds of compounds.</a:t>
            </a:r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7842</TotalTime>
  <Words>2014</Words>
  <Application>Microsoft Office PowerPoint</Application>
  <PresentationFormat>On-screen Show (4:3)</PresentationFormat>
  <Paragraphs>906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Social Network Measures as Semantic Text Analysis Indicators for Compound Tokens</vt:lpstr>
      <vt:lpstr>Presentation at a Glance</vt:lpstr>
      <vt:lpstr>Purpose of this Presentation</vt:lpstr>
      <vt:lpstr>Definitions – Characters, Tokens, Compound Tokens </vt:lpstr>
      <vt:lpstr>Semantic Text Analysis Methodology</vt:lpstr>
      <vt:lpstr>Compound Token Clustering</vt:lpstr>
      <vt:lpstr>Compound Token Clustering</vt:lpstr>
      <vt:lpstr>Compound Token Clustering</vt:lpstr>
      <vt:lpstr>Compound Token Clustering</vt:lpstr>
      <vt:lpstr>Data Set for Examples</vt:lpstr>
      <vt:lpstr>Example  – Sunbelt XXXI Abstracts</vt:lpstr>
      <vt:lpstr>Example  – Sunbelt XXXI Abstracts</vt:lpstr>
      <vt:lpstr>Example  – Sunbelt XXXI Abstracts</vt:lpstr>
      <vt:lpstr>Example  – Sunbelt XXXI Abstracts</vt:lpstr>
      <vt:lpstr>Example  – Sunbelt XXXI Abstracts</vt:lpstr>
      <vt:lpstr>Discussion &amp; Questions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Network Measures as Semantic Text Analysis Indicators for Compound Tokens</dc:title>
  <dc:creator>Benjamin Elbirt</dc:creator>
  <cp:lastModifiedBy>Benjamin Elbirt</cp:lastModifiedBy>
  <cp:revision>61</cp:revision>
  <dcterms:created xsi:type="dcterms:W3CDTF">2011-01-04T14:30:43Z</dcterms:created>
  <dcterms:modified xsi:type="dcterms:W3CDTF">2011-01-10T01:14:28Z</dcterms:modified>
</cp:coreProperties>
</file>